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A3B50F-7798-4E66-B8FF-6307E68DDB50}" type="datetimeFigureOut">
              <a:rPr lang="en-US" smtClean="0"/>
              <a:t>7/1/2020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BD258F-A33F-4C09-AD0B-D99843B33494}" type="slidenum">
              <a:rPr lang="en-US" smtClean="0"/>
              <a:t>‹#›</a:t>
            </a:fld>
            <a:endParaRPr lang="en-US"/>
          </a:p>
        </p:txBody>
      </p:sp>
    </p:spTree>
    <p:extLst>
      <p:ext uri="{BB962C8B-B14F-4D97-AF65-F5344CB8AC3E}">
        <p14:creationId xmlns:p14="http://schemas.microsoft.com/office/powerpoint/2010/main" val="2823130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A3B50F-7798-4E66-B8FF-6307E68DDB50}" type="datetimeFigureOut">
              <a:rPr lang="en-US" smtClean="0"/>
              <a:t>7/1/2020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BD258F-A33F-4C09-AD0B-D99843B33494}" type="slidenum">
              <a:rPr lang="en-US" smtClean="0"/>
              <a:t>‹#›</a:t>
            </a:fld>
            <a:endParaRPr lang="en-US"/>
          </a:p>
        </p:txBody>
      </p:sp>
    </p:spTree>
    <p:extLst>
      <p:ext uri="{BB962C8B-B14F-4D97-AF65-F5344CB8AC3E}">
        <p14:creationId xmlns:p14="http://schemas.microsoft.com/office/powerpoint/2010/main" val="1879794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A3B50F-7798-4E66-B8FF-6307E68DDB50}" type="datetimeFigureOut">
              <a:rPr lang="en-US" smtClean="0"/>
              <a:t>7/1/2020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BD258F-A33F-4C09-AD0B-D99843B33494}" type="slidenum">
              <a:rPr lang="en-US" smtClean="0"/>
              <a:t>‹#›</a:t>
            </a:fld>
            <a:endParaRPr lang="en-US"/>
          </a:p>
        </p:txBody>
      </p:sp>
    </p:spTree>
    <p:extLst>
      <p:ext uri="{BB962C8B-B14F-4D97-AF65-F5344CB8AC3E}">
        <p14:creationId xmlns:p14="http://schemas.microsoft.com/office/powerpoint/2010/main" val="2046503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A3B50F-7798-4E66-B8FF-6307E68DDB50}" type="datetimeFigureOut">
              <a:rPr lang="en-US" smtClean="0"/>
              <a:t>7/1/2020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BD258F-A33F-4C09-AD0B-D99843B33494}" type="slidenum">
              <a:rPr lang="en-US" smtClean="0"/>
              <a:t>‹#›</a:t>
            </a:fld>
            <a:endParaRPr lang="en-US"/>
          </a:p>
        </p:txBody>
      </p:sp>
    </p:spTree>
    <p:extLst>
      <p:ext uri="{BB962C8B-B14F-4D97-AF65-F5344CB8AC3E}">
        <p14:creationId xmlns:p14="http://schemas.microsoft.com/office/powerpoint/2010/main" val="2157296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A3B50F-7798-4E66-B8FF-6307E68DDB50}" type="datetimeFigureOut">
              <a:rPr lang="en-US" smtClean="0"/>
              <a:t>7/1/2020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BD258F-A33F-4C09-AD0B-D99843B33494}" type="slidenum">
              <a:rPr lang="en-US" smtClean="0"/>
              <a:t>‹#›</a:t>
            </a:fld>
            <a:endParaRPr lang="en-US"/>
          </a:p>
        </p:txBody>
      </p:sp>
    </p:spTree>
    <p:extLst>
      <p:ext uri="{BB962C8B-B14F-4D97-AF65-F5344CB8AC3E}">
        <p14:creationId xmlns:p14="http://schemas.microsoft.com/office/powerpoint/2010/main" val="460249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4A3B50F-7798-4E66-B8FF-6307E68DDB50}" type="datetimeFigureOut">
              <a:rPr lang="en-US" smtClean="0"/>
              <a:t>7/1/2020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BD258F-A33F-4C09-AD0B-D99843B33494}" type="slidenum">
              <a:rPr lang="en-US" smtClean="0"/>
              <a:t>‹#›</a:t>
            </a:fld>
            <a:endParaRPr lang="en-US"/>
          </a:p>
        </p:txBody>
      </p:sp>
    </p:spTree>
    <p:extLst>
      <p:ext uri="{BB962C8B-B14F-4D97-AF65-F5344CB8AC3E}">
        <p14:creationId xmlns:p14="http://schemas.microsoft.com/office/powerpoint/2010/main" val="1685705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A3B50F-7798-4E66-B8FF-6307E68DDB50}" type="datetimeFigureOut">
              <a:rPr lang="en-US" smtClean="0"/>
              <a:t>7/1/2020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BD258F-A33F-4C09-AD0B-D99843B33494}" type="slidenum">
              <a:rPr lang="en-US" smtClean="0"/>
              <a:t>‹#›</a:t>
            </a:fld>
            <a:endParaRPr lang="en-US"/>
          </a:p>
        </p:txBody>
      </p:sp>
    </p:spTree>
    <p:extLst>
      <p:ext uri="{BB962C8B-B14F-4D97-AF65-F5344CB8AC3E}">
        <p14:creationId xmlns:p14="http://schemas.microsoft.com/office/powerpoint/2010/main" val="3211200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A3B50F-7798-4E66-B8FF-6307E68DDB50}" type="datetimeFigureOut">
              <a:rPr lang="en-US" smtClean="0"/>
              <a:t>7/1/2020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BD258F-A33F-4C09-AD0B-D99843B33494}" type="slidenum">
              <a:rPr lang="en-US" smtClean="0"/>
              <a:t>‹#›</a:t>
            </a:fld>
            <a:endParaRPr lang="en-US"/>
          </a:p>
        </p:txBody>
      </p:sp>
    </p:spTree>
    <p:extLst>
      <p:ext uri="{BB962C8B-B14F-4D97-AF65-F5344CB8AC3E}">
        <p14:creationId xmlns:p14="http://schemas.microsoft.com/office/powerpoint/2010/main" val="776356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3B50F-7798-4E66-B8FF-6307E68DDB50}" type="datetimeFigureOut">
              <a:rPr lang="en-US" smtClean="0"/>
              <a:t>7/1/2020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BD258F-A33F-4C09-AD0B-D99843B33494}" type="slidenum">
              <a:rPr lang="en-US" smtClean="0"/>
              <a:t>‹#›</a:t>
            </a:fld>
            <a:endParaRPr lang="en-US"/>
          </a:p>
        </p:txBody>
      </p:sp>
    </p:spTree>
    <p:extLst>
      <p:ext uri="{BB962C8B-B14F-4D97-AF65-F5344CB8AC3E}">
        <p14:creationId xmlns:p14="http://schemas.microsoft.com/office/powerpoint/2010/main" val="2855871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A3B50F-7798-4E66-B8FF-6307E68DDB50}" type="datetimeFigureOut">
              <a:rPr lang="en-US" smtClean="0"/>
              <a:t>7/1/2020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BD258F-A33F-4C09-AD0B-D99843B33494}" type="slidenum">
              <a:rPr lang="en-US" smtClean="0"/>
              <a:t>‹#›</a:t>
            </a:fld>
            <a:endParaRPr lang="en-US"/>
          </a:p>
        </p:txBody>
      </p:sp>
    </p:spTree>
    <p:extLst>
      <p:ext uri="{BB962C8B-B14F-4D97-AF65-F5344CB8AC3E}">
        <p14:creationId xmlns:p14="http://schemas.microsoft.com/office/powerpoint/2010/main" val="3998468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A3B50F-7798-4E66-B8FF-6307E68DDB50}" type="datetimeFigureOut">
              <a:rPr lang="en-US" smtClean="0"/>
              <a:t>7/1/2020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BD258F-A33F-4C09-AD0B-D99843B33494}" type="slidenum">
              <a:rPr lang="en-US" smtClean="0"/>
              <a:t>‹#›</a:t>
            </a:fld>
            <a:endParaRPr lang="en-US"/>
          </a:p>
        </p:txBody>
      </p:sp>
    </p:spTree>
    <p:extLst>
      <p:ext uri="{BB962C8B-B14F-4D97-AF65-F5344CB8AC3E}">
        <p14:creationId xmlns:p14="http://schemas.microsoft.com/office/powerpoint/2010/main" val="1451617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A3B50F-7798-4E66-B8FF-6307E68DDB50}" type="datetimeFigureOut">
              <a:rPr lang="en-US" smtClean="0"/>
              <a:t>7/1/2020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D258F-A33F-4C09-AD0B-D99843B33494}" type="slidenum">
              <a:rPr lang="en-US" smtClean="0"/>
              <a:t>‹#›</a:t>
            </a:fld>
            <a:endParaRPr lang="en-US"/>
          </a:p>
        </p:txBody>
      </p:sp>
    </p:spTree>
    <p:extLst>
      <p:ext uri="{BB962C8B-B14F-4D97-AF65-F5344CB8AC3E}">
        <p14:creationId xmlns:p14="http://schemas.microsoft.com/office/powerpoint/2010/main" val="218879600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Pakistan’s Pharmaceutical Industry</a:t>
            </a:r>
            <a:endParaRPr lang="en-US" dirty="0"/>
          </a:p>
        </p:txBody>
      </p:sp>
      <p:sp>
        <p:nvSpPr>
          <p:cNvPr id="3" name="Subtitle 2"/>
          <p:cNvSpPr>
            <a:spLocks noGrp="1"/>
          </p:cNvSpPr>
          <p:nvPr>
            <p:ph type="subTitle" idx="1"/>
          </p:nvPr>
        </p:nvSpPr>
        <p:spPr/>
        <p:txBody>
          <a:bodyPr/>
          <a:lstStyle/>
          <a:p>
            <a:r>
              <a:rPr lang="en-US" dirty="0" smtClean="0"/>
              <a:t>Growth, Challenges and Issues</a:t>
            </a:r>
            <a:endParaRPr lang="en-US" dirty="0"/>
          </a:p>
        </p:txBody>
      </p:sp>
    </p:spTree>
    <p:extLst>
      <p:ext uri="{BB962C8B-B14F-4D97-AF65-F5344CB8AC3E}">
        <p14:creationId xmlns:p14="http://schemas.microsoft.com/office/powerpoint/2010/main" val="2428103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smtClean="0"/>
              <a:t>Regulator</a:t>
            </a:r>
            <a:endParaRPr lang="en-US" dirty="0"/>
          </a:p>
        </p:txBody>
      </p:sp>
      <p:sp>
        <p:nvSpPr>
          <p:cNvPr id="3" name="Content Placeholder 2"/>
          <p:cNvSpPr>
            <a:spLocks noGrp="1"/>
          </p:cNvSpPr>
          <p:nvPr>
            <p:ph idx="1"/>
          </p:nvPr>
        </p:nvSpPr>
        <p:spPr>
          <a:xfrm>
            <a:off x="0" y="838200"/>
            <a:ext cx="9144000" cy="5943600"/>
          </a:xfrm>
        </p:spPr>
        <p:txBody>
          <a:bodyPr>
            <a:normAutofit fontScale="92500"/>
          </a:bodyPr>
          <a:lstStyle/>
          <a:p>
            <a:r>
              <a:rPr lang="en-US" dirty="0" smtClean="0"/>
              <a:t>DRAP, founded in 2013, after deaths at Punjab cardiovascular institute due to sub-standard medicines</a:t>
            </a:r>
          </a:p>
          <a:p>
            <a:r>
              <a:rPr lang="en-US" dirty="0" smtClean="0"/>
              <a:t> Formerly, the industry was regulated under the 1976 Act</a:t>
            </a:r>
          </a:p>
          <a:p>
            <a:r>
              <a:rPr lang="en-US" dirty="0" smtClean="0"/>
              <a:t>Three </a:t>
            </a:r>
            <a:r>
              <a:rPr lang="en-US" dirty="0"/>
              <a:t>main boards (‘Policy Board’, ‘Licensing Board’ and ‘Registration Board’). There are 14 sub-divisions, tasked with carrying out the work and directions of </a:t>
            </a:r>
            <a:r>
              <a:rPr lang="en-US" dirty="0" smtClean="0"/>
              <a:t>DRAP</a:t>
            </a:r>
            <a:endParaRPr lang="en-US" dirty="0"/>
          </a:p>
          <a:p>
            <a:r>
              <a:rPr lang="en-US" dirty="0" smtClean="0"/>
              <a:t>Compared to pre-DRAP, post-DRAP regulator performance has been termed comparatively satisfactory by analysts</a:t>
            </a:r>
          </a:p>
          <a:p>
            <a:r>
              <a:rPr lang="en-US" dirty="0" smtClean="0"/>
              <a:t>However, significant challenges remain</a:t>
            </a:r>
            <a:endParaRPr lang="en-US" dirty="0"/>
          </a:p>
          <a:p>
            <a:endParaRPr lang="en-US" dirty="0"/>
          </a:p>
        </p:txBody>
      </p:sp>
    </p:spTree>
    <p:extLst>
      <p:ext uri="{BB962C8B-B14F-4D97-AF65-F5344CB8AC3E}">
        <p14:creationId xmlns:p14="http://schemas.microsoft.com/office/powerpoint/2010/main" val="2135193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DRAP performance- Challenges</a:t>
            </a:r>
            <a:endParaRPr lang="en-US" dirty="0"/>
          </a:p>
        </p:txBody>
      </p:sp>
      <p:sp>
        <p:nvSpPr>
          <p:cNvPr id="3" name="Content Placeholder 2"/>
          <p:cNvSpPr>
            <a:spLocks noGrp="1"/>
          </p:cNvSpPr>
          <p:nvPr>
            <p:ph idx="1"/>
          </p:nvPr>
        </p:nvSpPr>
        <p:spPr>
          <a:xfrm>
            <a:off x="0" y="1295400"/>
            <a:ext cx="9144000" cy="5562600"/>
          </a:xfrm>
        </p:spPr>
        <p:txBody>
          <a:bodyPr>
            <a:normAutofit fontScale="85000" lnSpcReduction="10000"/>
          </a:bodyPr>
          <a:lstStyle/>
          <a:p>
            <a:r>
              <a:rPr lang="en-US" dirty="0" smtClean="0"/>
              <a:t>Limited resources, both monetary and qualified human capital. A total </a:t>
            </a:r>
            <a:r>
              <a:rPr lang="en-US" dirty="0"/>
              <a:t>of 26 drug inspectors for the whole country </a:t>
            </a:r>
            <a:endParaRPr lang="en-US" dirty="0" smtClean="0"/>
          </a:p>
          <a:p>
            <a:r>
              <a:rPr lang="en-US" dirty="0" smtClean="0"/>
              <a:t>Although the prevalence of sub-standard or poor quality medicines is greatly exaggerated, failure </a:t>
            </a:r>
            <a:r>
              <a:rPr lang="en-US" dirty="0"/>
              <a:t>to control continued recurrence of sub-standard or ineffective medicine </a:t>
            </a:r>
            <a:r>
              <a:rPr lang="en-US" dirty="0" smtClean="0"/>
              <a:t>instances</a:t>
            </a:r>
          </a:p>
          <a:p>
            <a:r>
              <a:rPr lang="en-US" dirty="0" smtClean="0"/>
              <a:t>Provision of quality infrastructure- Not a single FDA approved laboratory in Pakistan, which is the global gold standard in pharmaceutical industry </a:t>
            </a:r>
          </a:p>
          <a:p>
            <a:r>
              <a:rPr lang="en-US" dirty="0" smtClean="0"/>
              <a:t>Non-explanation of all the money collected under Central research Fund (CSR) since 1976. Where did all the money go, where was it spent, how much in total collected from pharmaceutical companies since 1976, etc.? </a:t>
            </a:r>
            <a:endParaRPr lang="en-US" dirty="0"/>
          </a:p>
          <a:p>
            <a:endParaRPr lang="en-US" dirty="0"/>
          </a:p>
        </p:txBody>
      </p:sp>
    </p:spTree>
    <p:extLst>
      <p:ext uri="{BB962C8B-B14F-4D97-AF65-F5344CB8AC3E}">
        <p14:creationId xmlns:p14="http://schemas.microsoft.com/office/powerpoint/2010/main" val="1611107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t>DRAP performance- Challenges</a:t>
            </a:r>
            <a:endParaRPr lang="en-US" dirty="0"/>
          </a:p>
        </p:txBody>
      </p:sp>
      <p:sp>
        <p:nvSpPr>
          <p:cNvPr id="3" name="Content Placeholder 2"/>
          <p:cNvSpPr>
            <a:spLocks noGrp="1"/>
          </p:cNvSpPr>
          <p:nvPr>
            <p:ph idx="1"/>
          </p:nvPr>
        </p:nvSpPr>
        <p:spPr>
          <a:xfrm>
            <a:off x="0" y="1143000"/>
            <a:ext cx="9144000" cy="5715000"/>
          </a:xfrm>
        </p:spPr>
        <p:txBody>
          <a:bodyPr>
            <a:normAutofit fontScale="85000" lnSpcReduction="10000"/>
          </a:bodyPr>
          <a:lstStyle/>
          <a:p>
            <a:r>
              <a:rPr lang="en-US" dirty="0" smtClean="0"/>
              <a:t>Continued failure to ensure availability of essential, life-saving medicines. Hardly </a:t>
            </a:r>
            <a:r>
              <a:rPr lang="en-US" dirty="0"/>
              <a:t>15 percent of ‘essential’ medicines are available at public institutions, while 30 percent are available in the private sector (retail, private hospitals, etc</a:t>
            </a:r>
            <a:r>
              <a:rPr lang="en-US" dirty="0" smtClean="0"/>
              <a:t>.).</a:t>
            </a:r>
          </a:p>
          <a:p>
            <a:r>
              <a:rPr lang="en-US" dirty="0" smtClean="0"/>
              <a:t>Failure to stop deceptive </a:t>
            </a:r>
            <a:r>
              <a:rPr lang="en-US" dirty="0"/>
              <a:t>marketing </a:t>
            </a:r>
            <a:r>
              <a:rPr lang="en-US" dirty="0" smtClean="0"/>
              <a:t>practices, </a:t>
            </a:r>
            <a:r>
              <a:rPr lang="en-US" dirty="0"/>
              <a:t>doctor-producer collusion, </a:t>
            </a:r>
            <a:r>
              <a:rPr lang="en-US" dirty="0" smtClean="0"/>
              <a:t>and over-subscription </a:t>
            </a:r>
            <a:r>
              <a:rPr lang="en-US" dirty="0"/>
              <a:t>of medicines by </a:t>
            </a:r>
            <a:r>
              <a:rPr lang="en-US" dirty="0" smtClean="0"/>
              <a:t>doctors. </a:t>
            </a:r>
            <a:r>
              <a:rPr lang="en-US" dirty="0"/>
              <a:t>These not only lead to additional out-of-pocket expenditures, but also pose health risks as increased use of medicines leads to higher resistance against medicines</a:t>
            </a:r>
            <a:r>
              <a:rPr lang="en-US" dirty="0" smtClean="0"/>
              <a:t>. </a:t>
            </a:r>
          </a:p>
          <a:p>
            <a:r>
              <a:rPr lang="en-US" dirty="0" smtClean="0"/>
              <a:t>Failure to stop selling of generic </a:t>
            </a:r>
            <a:r>
              <a:rPr lang="en-US" dirty="0"/>
              <a:t>drugs as ‘branded </a:t>
            </a:r>
            <a:r>
              <a:rPr lang="en-US" dirty="0" smtClean="0"/>
              <a:t>generics’, which is price </a:t>
            </a:r>
            <a:r>
              <a:rPr lang="en-US" dirty="0"/>
              <a:t>differentiation </a:t>
            </a:r>
            <a:r>
              <a:rPr lang="en-US" dirty="0" smtClean="0"/>
              <a:t>tactic, costing the consumer more.</a:t>
            </a:r>
          </a:p>
          <a:p>
            <a:r>
              <a:rPr lang="en-US" dirty="0" smtClean="0"/>
              <a:t>Shortcomings in ensuring qualified pharmacists dispensing medicines at medical stores    </a:t>
            </a:r>
            <a:endParaRPr lang="en-US" dirty="0"/>
          </a:p>
          <a:p>
            <a:endParaRPr lang="en-US" dirty="0"/>
          </a:p>
          <a:p>
            <a:endParaRPr lang="en-US" dirty="0"/>
          </a:p>
        </p:txBody>
      </p:sp>
    </p:spTree>
    <p:extLst>
      <p:ext uri="{BB962C8B-B14F-4D97-AF65-F5344CB8AC3E}">
        <p14:creationId xmlns:p14="http://schemas.microsoft.com/office/powerpoint/2010/main" val="753344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txBody>
          <a:bodyPr/>
          <a:lstStyle/>
          <a:p>
            <a:r>
              <a:rPr lang="en-US" dirty="0" smtClean="0"/>
              <a:t>Public perception of the industry</a:t>
            </a:r>
            <a:endParaRPr lang="en-US" dirty="0"/>
          </a:p>
        </p:txBody>
      </p:sp>
      <p:sp>
        <p:nvSpPr>
          <p:cNvPr id="3" name="Content Placeholder 2"/>
          <p:cNvSpPr>
            <a:spLocks noGrp="1"/>
          </p:cNvSpPr>
          <p:nvPr>
            <p:ph idx="1"/>
          </p:nvPr>
        </p:nvSpPr>
        <p:spPr>
          <a:xfrm>
            <a:off x="457200" y="1066800"/>
            <a:ext cx="8229600" cy="5059363"/>
          </a:xfrm>
        </p:spPr>
        <p:txBody>
          <a:bodyPr>
            <a:normAutofit fontScale="92500"/>
          </a:bodyPr>
          <a:lstStyle/>
          <a:p>
            <a:r>
              <a:rPr lang="en-US" dirty="0" smtClean="0"/>
              <a:t>Overall, negative</a:t>
            </a:r>
          </a:p>
          <a:p>
            <a:r>
              <a:rPr lang="en-US" dirty="0" smtClean="0"/>
              <a:t>Chief Justice (CJ) has termed the industry as a ‘mafia’ during a recent court hearing</a:t>
            </a:r>
          </a:p>
          <a:p>
            <a:r>
              <a:rPr lang="en-US" dirty="0" smtClean="0"/>
              <a:t>Print media’s presentation of the industry heavily tilted on the negative side</a:t>
            </a:r>
          </a:p>
          <a:p>
            <a:r>
              <a:rPr lang="en-US" dirty="0" smtClean="0"/>
              <a:t>A minor price increase of </a:t>
            </a:r>
            <a:r>
              <a:rPr lang="en-US" dirty="0" err="1" smtClean="0"/>
              <a:t>Rs</a:t>
            </a:r>
            <a:r>
              <a:rPr lang="en-US" dirty="0" smtClean="0"/>
              <a:t>. 5, for e-g, is always presented in percentages to garner public anger </a:t>
            </a:r>
          </a:p>
          <a:p>
            <a:r>
              <a:rPr lang="en-US" dirty="0" smtClean="0"/>
              <a:t>Media never mentions that many pharmaceutical firms run charitable </a:t>
            </a:r>
            <a:r>
              <a:rPr lang="en-US" dirty="0" err="1" smtClean="0"/>
              <a:t>intitiatives</a:t>
            </a:r>
            <a:r>
              <a:rPr lang="en-US" dirty="0" smtClean="0"/>
              <a:t>, and that the industry is one of the top taxpayers in the country</a:t>
            </a:r>
            <a:endParaRPr lang="en-US" dirty="0"/>
          </a:p>
        </p:txBody>
      </p:sp>
    </p:spTree>
    <p:extLst>
      <p:ext uri="{BB962C8B-B14F-4D97-AF65-F5344CB8AC3E}">
        <p14:creationId xmlns:p14="http://schemas.microsoft.com/office/powerpoint/2010/main" val="1217635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Information</a:t>
            </a:r>
            <a:endParaRPr lang="en-US" dirty="0"/>
          </a:p>
        </p:txBody>
      </p:sp>
      <p:sp>
        <p:nvSpPr>
          <p:cNvPr id="3" name="Content Placeholder 2"/>
          <p:cNvSpPr>
            <a:spLocks noGrp="1"/>
          </p:cNvSpPr>
          <p:nvPr>
            <p:ph idx="1"/>
          </p:nvPr>
        </p:nvSpPr>
        <p:spPr>
          <a:xfrm>
            <a:off x="457200" y="1219200"/>
            <a:ext cx="8229600" cy="4906963"/>
          </a:xfrm>
        </p:spPr>
        <p:txBody>
          <a:bodyPr>
            <a:normAutofit fontScale="92500" lnSpcReduction="20000"/>
          </a:bodyPr>
          <a:lstStyle/>
          <a:p>
            <a:r>
              <a:rPr lang="en-US" dirty="0"/>
              <a:t>750 </a:t>
            </a:r>
            <a:r>
              <a:rPr lang="en-US" dirty="0" smtClean="0"/>
              <a:t>firms, </a:t>
            </a:r>
            <a:r>
              <a:rPr lang="en-US" dirty="0"/>
              <a:t>but Government’s regulatory authority puts the number at 639 (</a:t>
            </a:r>
            <a:r>
              <a:rPr lang="en-US" dirty="0" err="1"/>
              <a:t>geotagged</a:t>
            </a:r>
            <a:r>
              <a:rPr lang="en-US" dirty="0" smtClean="0"/>
              <a:t>)</a:t>
            </a:r>
          </a:p>
          <a:p>
            <a:r>
              <a:rPr lang="en-US" dirty="0"/>
              <a:t>Estimated size </a:t>
            </a:r>
            <a:r>
              <a:rPr lang="en-US" dirty="0" smtClean="0"/>
              <a:t>is </a:t>
            </a:r>
            <a:r>
              <a:rPr lang="en-US" dirty="0"/>
              <a:t>$</a:t>
            </a:r>
            <a:r>
              <a:rPr lang="en-US" dirty="0" smtClean="0"/>
              <a:t>3.1 </a:t>
            </a:r>
            <a:r>
              <a:rPr lang="en-US" dirty="0"/>
              <a:t>billion or a bit more, not even 0.3% of the global volume (which is more than $1.1 trillion</a:t>
            </a:r>
            <a:r>
              <a:rPr lang="en-US" dirty="0" smtClean="0"/>
              <a:t>)</a:t>
            </a:r>
          </a:p>
          <a:p>
            <a:r>
              <a:rPr lang="en-US" dirty="0"/>
              <a:t>In terms of product sales, </a:t>
            </a:r>
            <a:r>
              <a:rPr lang="en-US" dirty="0" smtClean="0"/>
              <a:t>highly </a:t>
            </a:r>
            <a:r>
              <a:rPr lang="en-US" dirty="0"/>
              <a:t>skewed </a:t>
            </a:r>
            <a:r>
              <a:rPr lang="en-US" dirty="0" smtClean="0"/>
              <a:t>structure: top </a:t>
            </a:r>
            <a:r>
              <a:rPr lang="en-US" dirty="0"/>
              <a:t>100 firms have </a:t>
            </a:r>
            <a:r>
              <a:rPr lang="en-US" dirty="0" smtClean="0"/>
              <a:t>95 </a:t>
            </a:r>
            <a:r>
              <a:rPr lang="en-US" dirty="0"/>
              <a:t>percent of the market </a:t>
            </a:r>
            <a:r>
              <a:rPr lang="en-US" dirty="0" smtClean="0"/>
              <a:t>share (top </a:t>
            </a:r>
            <a:r>
              <a:rPr lang="en-US" dirty="0"/>
              <a:t>50 firms having a share of 89 </a:t>
            </a:r>
            <a:r>
              <a:rPr lang="en-US" dirty="0" smtClean="0"/>
              <a:t>percent). Remaining </a:t>
            </a:r>
            <a:r>
              <a:rPr lang="en-US" dirty="0"/>
              <a:t>650 firms </a:t>
            </a:r>
            <a:r>
              <a:rPr lang="en-US" dirty="0" smtClean="0"/>
              <a:t>5 percent</a:t>
            </a:r>
          </a:p>
          <a:p>
            <a:r>
              <a:rPr lang="en-US" dirty="0" smtClean="0"/>
              <a:t>Out </a:t>
            </a:r>
            <a:r>
              <a:rPr lang="en-US" dirty="0"/>
              <a:t>of the total sales, 80 percent </a:t>
            </a:r>
            <a:r>
              <a:rPr lang="en-US" dirty="0" smtClean="0"/>
              <a:t>products </a:t>
            </a:r>
            <a:r>
              <a:rPr lang="en-US" dirty="0"/>
              <a:t>manufactured in Pakistan while 20 percent </a:t>
            </a:r>
            <a:r>
              <a:rPr lang="en-US" dirty="0" smtClean="0"/>
              <a:t>imported</a:t>
            </a:r>
            <a:endParaRPr lang="en-US" dirty="0"/>
          </a:p>
          <a:p>
            <a:endParaRPr lang="en-US" dirty="0"/>
          </a:p>
        </p:txBody>
      </p:sp>
    </p:spTree>
    <p:extLst>
      <p:ext uri="{BB962C8B-B14F-4D97-AF65-F5344CB8AC3E}">
        <p14:creationId xmlns:p14="http://schemas.microsoft.com/office/powerpoint/2010/main" val="1055309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553199"/>
          </a:xfrm>
        </p:spPr>
        <p:txBody>
          <a:bodyPr>
            <a:normAutofit lnSpcReduction="10000"/>
          </a:bodyPr>
          <a:lstStyle/>
          <a:p>
            <a:r>
              <a:rPr lang="en-US" dirty="0" smtClean="0"/>
              <a:t>Exports in 2018-19= $211 million. India’s pharmaceutical exports were $19.6 billion in the same year</a:t>
            </a:r>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r>
              <a:rPr lang="en-US" dirty="0"/>
              <a:t>The industry employs 150,000 individuals directly, and 300,000 people </a:t>
            </a:r>
            <a:r>
              <a:rPr lang="en-US" dirty="0" smtClean="0"/>
              <a:t>indirectly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809524"/>
            <a:ext cx="8229599" cy="3600676"/>
          </a:xfrm>
          <a:prstGeom prst="rect">
            <a:avLst/>
          </a:prstGeom>
        </p:spPr>
      </p:pic>
    </p:spTree>
    <p:extLst>
      <p:ext uri="{BB962C8B-B14F-4D97-AF65-F5344CB8AC3E}">
        <p14:creationId xmlns:p14="http://schemas.microsoft.com/office/powerpoint/2010/main" val="2573941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77000"/>
          </a:xfrm>
        </p:spPr>
        <p:txBody>
          <a:bodyPr>
            <a:normAutofit fontScale="92500" lnSpcReduction="20000"/>
          </a:bodyPr>
          <a:lstStyle/>
          <a:p>
            <a:r>
              <a:rPr lang="en-US" dirty="0"/>
              <a:t>95 percent of the raw material and Active Pharmaceutical Ingredients (APIs) for manufacturing are imported, from China and </a:t>
            </a:r>
            <a:r>
              <a:rPr lang="en-US" dirty="0" smtClean="0"/>
              <a:t>India </a:t>
            </a:r>
            <a:endParaRPr lang="en-US" dirty="0"/>
          </a:p>
          <a:p>
            <a:r>
              <a:rPr lang="en-US" dirty="0"/>
              <a:t>MNCs produce ‘patent’ or ‘originator’ brand medicines, while domestic firms produce ‘generics’ (cheaper versions of originator brands</a:t>
            </a:r>
            <a:r>
              <a:rPr lang="en-US" dirty="0" smtClean="0"/>
              <a:t>)</a:t>
            </a:r>
          </a:p>
          <a:p>
            <a:r>
              <a:rPr lang="en-US" dirty="0" smtClean="0"/>
              <a:t>MNCs used to have around </a:t>
            </a:r>
            <a:r>
              <a:rPr lang="en-US" dirty="0"/>
              <a:t>60 percent of the market share. Now, their market share is hardly </a:t>
            </a:r>
            <a:r>
              <a:rPr lang="en-US" dirty="0" smtClean="0"/>
              <a:t>40 percent. Domestic </a:t>
            </a:r>
            <a:r>
              <a:rPr lang="en-US" dirty="0" err="1" smtClean="0"/>
              <a:t>pharma</a:t>
            </a:r>
            <a:r>
              <a:rPr lang="en-US" dirty="0" smtClean="0"/>
              <a:t> companies now have a 60 percent share</a:t>
            </a:r>
          </a:p>
          <a:p>
            <a:r>
              <a:rPr lang="en-US" dirty="0" smtClean="0"/>
              <a:t>FDI Negligible. In 2018-19, it was approximately $26 million. FDI in Indian </a:t>
            </a:r>
            <a:r>
              <a:rPr lang="en-US" dirty="0" err="1" smtClean="0"/>
              <a:t>pharma</a:t>
            </a:r>
            <a:r>
              <a:rPr lang="en-US" dirty="0" smtClean="0"/>
              <a:t> industry approximately $26 billion at the same time</a:t>
            </a:r>
          </a:p>
          <a:p>
            <a:r>
              <a:rPr lang="en-US" dirty="0" smtClean="0"/>
              <a:t>Drug Regulatory Authority of Pakistan (DRAP) main regulator</a:t>
            </a:r>
            <a:endParaRPr lang="en-US" dirty="0"/>
          </a:p>
        </p:txBody>
      </p:sp>
    </p:spTree>
    <p:extLst>
      <p:ext uri="{BB962C8B-B14F-4D97-AF65-F5344CB8AC3E}">
        <p14:creationId xmlns:p14="http://schemas.microsoft.com/office/powerpoint/2010/main" val="1188192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dirty="0" smtClean="0"/>
              <a:t>Issues plaguing growth of the sector</a:t>
            </a:r>
            <a:endParaRPr lang="en-US" dirty="0"/>
          </a:p>
        </p:txBody>
      </p:sp>
      <p:sp>
        <p:nvSpPr>
          <p:cNvPr id="3" name="Content Placeholder 2"/>
          <p:cNvSpPr>
            <a:spLocks noGrp="1"/>
          </p:cNvSpPr>
          <p:nvPr>
            <p:ph idx="1"/>
          </p:nvPr>
        </p:nvSpPr>
        <p:spPr>
          <a:xfrm>
            <a:off x="0" y="1295400"/>
            <a:ext cx="9144000" cy="5562600"/>
          </a:xfrm>
        </p:spPr>
        <p:txBody>
          <a:bodyPr>
            <a:normAutofit lnSpcReduction="10000"/>
          </a:bodyPr>
          <a:lstStyle/>
          <a:p>
            <a:r>
              <a:rPr lang="en-US" dirty="0" smtClean="0"/>
              <a:t>Although the Compound Annual Growth Rate (CAGR) of Pak </a:t>
            </a:r>
            <a:r>
              <a:rPr lang="en-US" dirty="0" err="1" smtClean="0"/>
              <a:t>pharma</a:t>
            </a:r>
            <a:r>
              <a:rPr lang="en-US" dirty="0" smtClean="0"/>
              <a:t> industry stood at a respectable 12% in last 5 years, it does not mean that the industry does not face any issues and is in a healthy state</a:t>
            </a:r>
          </a:p>
          <a:p>
            <a:r>
              <a:rPr lang="en-US" dirty="0" smtClean="0"/>
              <a:t>In fact, it has performed below its potential for long</a:t>
            </a:r>
          </a:p>
          <a:p>
            <a:r>
              <a:rPr lang="en-US" dirty="0" smtClean="0"/>
              <a:t>Main reason: heavy government regulation. No industry in Pakistan is as heavily regulated in Pakistan as pharmaceutical industry, with initial registration to final retail price, all decided by government   </a:t>
            </a:r>
            <a:endParaRPr lang="en-US" dirty="0"/>
          </a:p>
        </p:txBody>
      </p:sp>
    </p:spTree>
    <p:extLst>
      <p:ext uri="{BB962C8B-B14F-4D97-AF65-F5344CB8AC3E}">
        <p14:creationId xmlns:p14="http://schemas.microsoft.com/office/powerpoint/2010/main" val="2774514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Pricing- The most contentious issue</a:t>
            </a:r>
            <a:endParaRPr lang="en-US" dirty="0"/>
          </a:p>
        </p:txBody>
      </p:sp>
      <p:sp>
        <p:nvSpPr>
          <p:cNvPr id="3" name="Content Placeholder 2"/>
          <p:cNvSpPr>
            <a:spLocks noGrp="1"/>
          </p:cNvSpPr>
          <p:nvPr>
            <p:ph idx="1"/>
          </p:nvPr>
        </p:nvSpPr>
        <p:spPr>
          <a:xfrm>
            <a:off x="457200" y="1371600"/>
            <a:ext cx="8229600" cy="4754563"/>
          </a:xfrm>
        </p:spPr>
        <p:txBody>
          <a:bodyPr>
            <a:normAutofit fontScale="92500" lnSpcReduction="20000"/>
          </a:bodyPr>
          <a:lstStyle/>
          <a:p>
            <a:r>
              <a:rPr lang="en-US" dirty="0" smtClean="0"/>
              <a:t>No concept of market forces determining prices. DRAP finalizes the sale price, which has to be approved by the cabinet. Thus, pricing is a political decision</a:t>
            </a:r>
          </a:p>
          <a:p>
            <a:r>
              <a:rPr lang="en-US" dirty="0" smtClean="0"/>
              <a:t>The most notable instance: complete ‘prize freeze’ on medicine prices from 2001 to 2013. Prices of only few medicines allowed to increase (‘hardship’ cases), while most remained the same for all these 12 years</a:t>
            </a:r>
          </a:p>
          <a:p>
            <a:r>
              <a:rPr lang="en-US" dirty="0" smtClean="0"/>
              <a:t>In the same time, cost of production increased manifold </a:t>
            </a:r>
            <a:endParaRPr lang="en-US" dirty="0"/>
          </a:p>
        </p:txBody>
      </p:sp>
    </p:spTree>
    <p:extLst>
      <p:ext uri="{BB962C8B-B14F-4D97-AF65-F5344CB8AC3E}">
        <p14:creationId xmlns:p14="http://schemas.microsoft.com/office/powerpoint/2010/main" val="302612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Pricing- The most contentious issue</a:t>
            </a:r>
            <a:endParaRPr lang="en-US" dirty="0"/>
          </a:p>
        </p:txBody>
      </p:sp>
      <p:sp>
        <p:nvSpPr>
          <p:cNvPr id="3" name="Content Placeholder 2"/>
          <p:cNvSpPr>
            <a:spLocks noGrp="1"/>
          </p:cNvSpPr>
          <p:nvPr>
            <p:ph idx="1"/>
          </p:nvPr>
        </p:nvSpPr>
        <p:spPr>
          <a:xfrm>
            <a:off x="0" y="1219200"/>
            <a:ext cx="9144000" cy="5638800"/>
          </a:xfrm>
        </p:spPr>
        <p:txBody>
          <a:bodyPr>
            <a:normAutofit fontScale="85000" lnSpcReduction="10000"/>
          </a:bodyPr>
          <a:lstStyle/>
          <a:p>
            <a:r>
              <a:rPr lang="en-US" dirty="0" smtClean="0"/>
              <a:t>Two new pricing policies- 2015 and 2018, the latter implemented after Supreme Court’s order in a case involving price increase of medicines</a:t>
            </a:r>
          </a:p>
          <a:p>
            <a:r>
              <a:rPr lang="en-US" dirty="0" smtClean="0"/>
              <a:t>The 2018 policy uses ‘reference’ pricing, and allows increase relative to CPI (cap </a:t>
            </a:r>
            <a:r>
              <a:rPr lang="en-US" dirty="0"/>
              <a:t>of </a:t>
            </a:r>
            <a:r>
              <a:rPr lang="en-US" dirty="0" smtClean="0"/>
              <a:t>7% for ‘essential’ </a:t>
            </a:r>
            <a:r>
              <a:rPr lang="en-US" dirty="0"/>
              <a:t>medicines and 10 percent for all </a:t>
            </a:r>
            <a:r>
              <a:rPr lang="en-US" dirty="0" smtClean="0"/>
              <a:t>others)</a:t>
            </a:r>
          </a:p>
          <a:p>
            <a:r>
              <a:rPr lang="en-US" dirty="0" smtClean="0"/>
              <a:t>For industry, 2018 policy much better option compared to prize freeze type policies</a:t>
            </a:r>
          </a:p>
          <a:p>
            <a:r>
              <a:rPr lang="en-US" dirty="0" smtClean="0"/>
              <a:t>However, no smooth sailing under this policy too. A special audit, in lieu of controversy surrounding granting price increases in 2019, claimed to find several ‘anomalies’ in pricing methodology</a:t>
            </a:r>
          </a:p>
          <a:p>
            <a:r>
              <a:rPr lang="en-US" dirty="0" smtClean="0"/>
              <a:t>All this means is that the saga surrounding pricing medicines has not abated, and we will see more litigation in the future  </a:t>
            </a:r>
            <a:endParaRPr lang="en-US" dirty="0"/>
          </a:p>
        </p:txBody>
      </p:sp>
    </p:spTree>
    <p:extLst>
      <p:ext uri="{BB962C8B-B14F-4D97-AF65-F5344CB8AC3E}">
        <p14:creationId xmlns:p14="http://schemas.microsoft.com/office/powerpoint/2010/main" val="610898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fallout from administered pricing</a:t>
            </a:r>
            <a:endParaRPr lang="en-US" dirty="0"/>
          </a:p>
        </p:txBody>
      </p:sp>
      <p:sp>
        <p:nvSpPr>
          <p:cNvPr id="3" name="Content Placeholder 2"/>
          <p:cNvSpPr>
            <a:spLocks noGrp="1"/>
          </p:cNvSpPr>
          <p:nvPr>
            <p:ph idx="1"/>
          </p:nvPr>
        </p:nvSpPr>
        <p:spPr>
          <a:xfrm>
            <a:off x="0" y="1295400"/>
            <a:ext cx="9144000" cy="5562600"/>
          </a:xfrm>
        </p:spPr>
        <p:txBody>
          <a:bodyPr>
            <a:normAutofit fontScale="85000" lnSpcReduction="20000"/>
          </a:bodyPr>
          <a:lstStyle/>
          <a:p>
            <a:r>
              <a:rPr lang="en-US" dirty="0" smtClean="0"/>
              <a:t>Out of the approximately 70,000 registered medicines, hardly 10,000 being produced: it became financially unfeasible to produce many medicines b/c cost&gt;retail price due to administered price policies    </a:t>
            </a:r>
          </a:p>
          <a:p>
            <a:r>
              <a:rPr lang="en-US" dirty="0" smtClean="0"/>
              <a:t>Drug shortages, especially of life saving medicines, became more pervasive</a:t>
            </a:r>
          </a:p>
          <a:p>
            <a:r>
              <a:rPr lang="en-US" dirty="0" smtClean="0"/>
              <a:t>Many medicines, previously produced domestically, had to be imported, sold at three times or more</a:t>
            </a:r>
          </a:p>
          <a:p>
            <a:r>
              <a:rPr lang="en-US" dirty="0" smtClean="0"/>
              <a:t>No significant FDI coming in</a:t>
            </a:r>
          </a:p>
          <a:p>
            <a:r>
              <a:rPr lang="en-US" dirty="0" smtClean="0"/>
              <a:t>Prize policies was main reason many </a:t>
            </a:r>
            <a:r>
              <a:rPr lang="en-US" smtClean="0"/>
              <a:t>MNCs left </a:t>
            </a:r>
            <a:r>
              <a:rPr lang="en-US" dirty="0" smtClean="0"/>
              <a:t>the country or divesting away from manufacturing medicines</a:t>
            </a:r>
          </a:p>
          <a:p>
            <a:r>
              <a:rPr lang="en-US" dirty="0" smtClean="0"/>
              <a:t>Producers turning to other methods to escape the fallout, like registering medicines under ‘alternate’ or ‘nutraceuticals’ category, with relatively deregulated prices</a:t>
            </a:r>
          </a:p>
          <a:p>
            <a:endParaRPr lang="en-US" dirty="0" smtClean="0"/>
          </a:p>
          <a:p>
            <a:endParaRPr lang="en-US" dirty="0"/>
          </a:p>
        </p:txBody>
      </p:sp>
    </p:spTree>
    <p:extLst>
      <p:ext uri="{BB962C8B-B14F-4D97-AF65-F5344CB8AC3E}">
        <p14:creationId xmlns:p14="http://schemas.microsoft.com/office/powerpoint/2010/main" val="3398211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fontScale="90000"/>
          </a:bodyPr>
          <a:lstStyle/>
          <a:p>
            <a:r>
              <a:rPr lang="en-US" dirty="0" smtClean="0"/>
              <a:t>Other issues confronting the industry</a:t>
            </a:r>
            <a:endParaRPr lang="en-US" dirty="0"/>
          </a:p>
        </p:txBody>
      </p:sp>
      <p:sp>
        <p:nvSpPr>
          <p:cNvPr id="3" name="Content Placeholder 2"/>
          <p:cNvSpPr>
            <a:spLocks noGrp="1"/>
          </p:cNvSpPr>
          <p:nvPr>
            <p:ph idx="1"/>
          </p:nvPr>
        </p:nvSpPr>
        <p:spPr>
          <a:xfrm>
            <a:off x="0" y="914400"/>
            <a:ext cx="9144000" cy="5943600"/>
          </a:xfrm>
        </p:spPr>
        <p:txBody>
          <a:bodyPr>
            <a:normAutofit fontScale="85000" lnSpcReduction="10000"/>
          </a:bodyPr>
          <a:lstStyle/>
          <a:p>
            <a:r>
              <a:rPr lang="en-US" dirty="0" smtClean="0"/>
              <a:t>‘Toll’ or ‘contract’ manufacturing- It’s a global practice, which helps utilization of underutilized capacity in pharmaceutical sector. Contract manufacturing in India worth $36 billion, creating jobs and bringing in FDI. However, for unexplained reason, Pakistani regulators have remained averse to the idea of contract manufacturing</a:t>
            </a:r>
          </a:p>
          <a:p>
            <a:r>
              <a:rPr lang="en-US" dirty="0"/>
              <a:t>Issues related to registration time of drugs (too long, complain the industry</a:t>
            </a:r>
            <a:r>
              <a:rPr lang="en-US" dirty="0" smtClean="0"/>
              <a:t>). Cases from 2014 still pending for approval by regulator</a:t>
            </a:r>
          </a:p>
          <a:p>
            <a:r>
              <a:rPr lang="en-US" dirty="0" smtClean="0"/>
              <a:t>Official policies leading to loss of nearby markets like Pakistan</a:t>
            </a:r>
          </a:p>
          <a:p>
            <a:r>
              <a:rPr lang="en-US" dirty="0"/>
              <a:t>No IP protection. That’s a disincentive for </a:t>
            </a:r>
            <a:r>
              <a:rPr lang="en-US" dirty="0" smtClean="0"/>
              <a:t>research</a:t>
            </a:r>
            <a:endParaRPr lang="en-US" dirty="0"/>
          </a:p>
          <a:p>
            <a:r>
              <a:rPr lang="en-US" dirty="0" smtClean="0"/>
              <a:t>Lack of quality infrastructure and research, for which government  has been charging a tax since 1976</a:t>
            </a:r>
          </a:p>
          <a:p>
            <a:r>
              <a:rPr lang="en-US" dirty="0" smtClean="0"/>
              <a:t>Lack of quality human capital</a:t>
            </a:r>
            <a:endParaRPr lang="en-US" dirty="0"/>
          </a:p>
        </p:txBody>
      </p:sp>
    </p:spTree>
    <p:extLst>
      <p:ext uri="{BB962C8B-B14F-4D97-AF65-F5344CB8AC3E}">
        <p14:creationId xmlns:p14="http://schemas.microsoft.com/office/powerpoint/2010/main" val="11841104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1191</Words>
  <Application>Microsoft Office PowerPoint</Application>
  <PresentationFormat>On-screen Show (4:3)</PresentationFormat>
  <Paragraphs>71</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Pakistan’s Pharmaceutical Industry</vt:lpstr>
      <vt:lpstr>Basic Information</vt:lpstr>
      <vt:lpstr>PowerPoint Presentation</vt:lpstr>
      <vt:lpstr>PowerPoint Presentation</vt:lpstr>
      <vt:lpstr>Issues plaguing growth of the sector</vt:lpstr>
      <vt:lpstr>Pricing- The most contentious issue</vt:lpstr>
      <vt:lpstr>Pricing- The most contentious issue</vt:lpstr>
      <vt:lpstr>The fallout from administered pricing</vt:lpstr>
      <vt:lpstr>Other issues confronting the industry</vt:lpstr>
      <vt:lpstr>Regulator</vt:lpstr>
      <vt:lpstr>DRAP performance- Challenges</vt:lpstr>
      <vt:lpstr>DRAP performance- Challenges</vt:lpstr>
      <vt:lpstr>Public perception of the industry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Pakistan’s Pharmaceutical Industry</dc:title>
  <dc:creator>Dell</dc:creator>
  <cp:lastModifiedBy>Dell</cp:lastModifiedBy>
  <cp:revision>28</cp:revision>
  <dcterms:created xsi:type="dcterms:W3CDTF">2020-06-30T20:21:44Z</dcterms:created>
  <dcterms:modified xsi:type="dcterms:W3CDTF">2020-06-30T21:47:13Z</dcterms:modified>
</cp:coreProperties>
</file>