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2"/>
  </p:notesMasterIdLst>
  <p:sldIdLst>
    <p:sldId id="267" r:id="rId2"/>
    <p:sldId id="256" r:id="rId3"/>
    <p:sldId id="272" r:id="rId4"/>
    <p:sldId id="276" r:id="rId5"/>
    <p:sldId id="269" r:id="rId6"/>
    <p:sldId id="270" r:id="rId7"/>
    <p:sldId id="273" r:id="rId8"/>
    <p:sldId id="275" r:id="rId9"/>
    <p:sldId id="274"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60"/>
  </p:normalViewPr>
  <p:slideViewPr>
    <p:cSldViewPr snapToGrid="0">
      <p:cViewPr varScale="1">
        <p:scale>
          <a:sx n="62" d="100"/>
          <a:sy n="62" d="100"/>
        </p:scale>
        <p:origin x="83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CCF518-2FBF-4541-8D72-7F2664BBE060}" type="datetimeFigureOut">
              <a:rPr lang="en-GB" smtClean="0"/>
              <a:t>22/12/2021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582E8-E1E5-4EA0-8867-6052DCCBC637}" type="slidenum">
              <a:rPr lang="en-GB" smtClean="0"/>
              <a:t>‹#›</a:t>
            </a:fld>
            <a:endParaRPr lang="en-GB"/>
          </a:p>
        </p:txBody>
      </p:sp>
    </p:spTree>
    <p:extLst>
      <p:ext uri="{BB962C8B-B14F-4D97-AF65-F5344CB8AC3E}">
        <p14:creationId xmlns:p14="http://schemas.microsoft.com/office/powerpoint/2010/main" val="3667770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4F81BD"/>
                </a:solidFill>
                <a:effectLst/>
                <a:latin typeface="Cambria" panose="02040503050406030204" pitchFamily="18" charset="0"/>
              </a:rPr>
              <a:t>Religion survived the onslaught of various ideological and political challenges. </a:t>
            </a:r>
            <a:r>
              <a:rPr lang="en-GB" sz="1800" dirty="0">
                <a:effectLst/>
                <a:latin typeface="Garamond" panose="02020404030301010803" pitchFamily="18" charset="0"/>
                <a:ea typeface="SimSun" panose="02010600030101010101" pitchFamily="2" charset="-122"/>
                <a:cs typeface="Times New Roman" panose="02020603050405020304" pitchFamily="18" charset="0"/>
              </a:rPr>
              <a:t>The humanitarian project is not just a European tradition. It is rooted in the universal behaviour to help other human beings in distress. It has been encapsulated in all faiths, from Dana, one of Hinduism’s and Buddhism’s vital practices, to Islam’s Zakat, and Christian charity. It is no coincidence that local religious organisations are at the forefront of providing relief.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dirty="0">
              <a:solidFill>
                <a:srgbClr val="4F81BD"/>
              </a:solidFill>
              <a:effectLst/>
              <a:latin typeface="Cambria" panose="02040503050406030204" pitchFamily="18" charset="0"/>
            </a:endParaRPr>
          </a:p>
          <a:p>
            <a:endParaRPr lang="en-GB" dirty="0"/>
          </a:p>
        </p:txBody>
      </p:sp>
      <p:sp>
        <p:nvSpPr>
          <p:cNvPr id="4" name="Slide Number Placeholder 3"/>
          <p:cNvSpPr>
            <a:spLocks noGrp="1"/>
          </p:cNvSpPr>
          <p:nvPr>
            <p:ph type="sldNum" sz="quarter" idx="5"/>
          </p:nvPr>
        </p:nvSpPr>
        <p:spPr/>
        <p:txBody>
          <a:bodyPr/>
          <a:lstStyle/>
          <a:p>
            <a:fld id="{1B4582E8-E1E5-4EA0-8867-6052DCCBC637}" type="slidenum">
              <a:rPr lang="en-GB" smtClean="0"/>
              <a:t>2</a:t>
            </a:fld>
            <a:endParaRPr lang="en-GB"/>
          </a:p>
        </p:txBody>
      </p:sp>
    </p:spTree>
    <p:extLst>
      <p:ext uri="{BB962C8B-B14F-4D97-AF65-F5344CB8AC3E}">
        <p14:creationId xmlns:p14="http://schemas.microsoft.com/office/powerpoint/2010/main" val="1348673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733101-6B72-4DB3-BC32-DE7D5ABF497C}" type="datetime1">
              <a:rPr lang="en-GB" smtClean="0"/>
              <a:t>22/12/2021</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C13591C7-CE9E-4342-B71C-B9F0E8376935}"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39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932E28-D1F7-4968-AE83-C65AE03C52C1}" type="datetime1">
              <a:rPr lang="en-GB" smtClean="0"/>
              <a:t>22/12/2021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591C7-CE9E-4342-B71C-B9F0E8376935}"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039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433F56-5086-4DEF-B4B6-6AEA23A11FFA}" type="datetime1">
              <a:rPr lang="en-GB" smtClean="0"/>
              <a:t>22/12/2021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591C7-CE9E-4342-B71C-B9F0E8376935}"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484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B075E7-11E7-4745-90BA-45BB6AA7CA91}" type="datetime1">
              <a:rPr lang="en-GB" smtClean="0"/>
              <a:t>22/12/2021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591C7-CE9E-4342-B71C-B9F0E8376935}"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0836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BC32EA-7E81-401D-9C50-092F92DE6A99}" type="datetime1">
              <a:rPr lang="en-GB" smtClean="0"/>
              <a:t>22/12/2021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591C7-CE9E-4342-B71C-B9F0E8376935}"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6153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048A6A-2D5E-428E-82E4-51142D0604B8}" type="datetime1">
              <a:rPr lang="en-GB" smtClean="0"/>
              <a:t>22/12/2021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591C7-CE9E-4342-B71C-B9F0E8376935}"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3286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49E586-9771-4294-9860-A46E5315FB1B}" type="datetime1">
              <a:rPr lang="en-GB" smtClean="0"/>
              <a:t>22/12/2021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3591C7-CE9E-4342-B71C-B9F0E8376935}"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406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B91967-4A24-4A52-B129-35C30339FF0C}" type="datetime1">
              <a:rPr lang="en-GB" smtClean="0"/>
              <a:t>22/12/2021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3591C7-CE9E-4342-B71C-B9F0E8376935}"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8931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F5647-DDAD-42B1-BB91-236D8CE50ABB}" type="datetime1">
              <a:rPr lang="en-GB" smtClean="0"/>
              <a:t>22/12/2021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3591C7-CE9E-4342-B71C-B9F0E8376935}" type="slidenum">
              <a:rPr lang="en-GB" smtClean="0"/>
              <a:t>‹#›</a:t>
            </a:fld>
            <a:endParaRPr lang="en-GB"/>
          </a:p>
        </p:txBody>
      </p:sp>
    </p:spTree>
    <p:extLst>
      <p:ext uri="{BB962C8B-B14F-4D97-AF65-F5344CB8AC3E}">
        <p14:creationId xmlns:p14="http://schemas.microsoft.com/office/powerpoint/2010/main" val="1639296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E404AB-E361-4256-8294-92EEC2BA0950}" type="datetime1">
              <a:rPr lang="en-GB" smtClean="0"/>
              <a:t>22/12/2021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591C7-CE9E-4342-B71C-B9F0E8376935}"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8559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D5E93F1-57E8-4DC8-A779-B60B6DC97282}" type="datetime1">
              <a:rPr lang="en-GB" smtClean="0"/>
              <a:t>22/12/2021</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C13591C7-CE9E-4342-B71C-B9F0E8376935}"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913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0090E1E-9B3E-4F22-B6E6-38CE97B07AA8}" type="datetime1">
              <a:rPr lang="en-GB" smtClean="0"/>
              <a:t>22/12/2021</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13591C7-CE9E-4342-B71C-B9F0E8376935}"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43538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527C-83B0-4591-B556-FCC9C2A5633B}"/>
              </a:ext>
            </a:extLst>
          </p:cNvPr>
          <p:cNvSpPr>
            <a:spLocks noGrp="1"/>
          </p:cNvSpPr>
          <p:nvPr>
            <p:ph type="title" idx="4294967295"/>
          </p:nvPr>
        </p:nvSpPr>
        <p:spPr>
          <a:xfrm>
            <a:off x="371474" y="4457700"/>
            <a:ext cx="3495041" cy="1049338"/>
          </a:xfrm>
        </p:spPr>
        <p:txBody>
          <a:bodyPr>
            <a:normAutofit fontScale="90000"/>
          </a:bodyPr>
          <a:lstStyle/>
          <a:p>
            <a:pPr algn="ctr"/>
            <a:r>
              <a:rPr lang="en-US" dirty="0"/>
              <a:t>Book LAUNCH</a:t>
            </a:r>
            <a:br>
              <a:rPr lang="en-US" dirty="0"/>
            </a:br>
            <a:r>
              <a:rPr lang="en-US" dirty="0"/>
              <a:t>Dec 22, 2021</a:t>
            </a:r>
            <a:br>
              <a:rPr lang="en-US" dirty="0"/>
            </a:br>
            <a:r>
              <a:rPr lang="en-US" dirty="0"/>
              <a:t>PIDE, Islamabad</a:t>
            </a:r>
            <a:endParaRPr lang="en-GB" dirty="0"/>
          </a:p>
        </p:txBody>
      </p:sp>
      <p:pic>
        <p:nvPicPr>
          <p:cNvPr id="5" name="Content Placeholder 4">
            <a:extLst>
              <a:ext uri="{FF2B5EF4-FFF2-40B4-BE49-F238E27FC236}">
                <a16:creationId xmlns:a16="http://schemas.microsoft.com/office/drawing/2014/main" id="{22C36830-FBAB-47C2-9C90-319E712CB99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l="47888" t="1778" r="8988" b="18199"/>
          <a:stretch/>
        </p:blipFill>
        <p:spPr>
          <a:xfrm>
            <a:off x="6648450" y="0"/>
            <a:ext cx="5543550" cy="6858000"/>
          </a:xfrm>
        </p:spPr>
      </p:pic>
      <p:pic>
        <p:nvPicPr>
          <p:cNvPr id="6" name="Content Placeholder 6">
            <a:extLst>
              <a:ext uri="{FF2B5EF4-FFF2-40B4-BE49-F238E27FC236}">
                <a16:creationId xmlns:a16="http://schemas.microsoft.com/office/drawing/2014/main" id="{5761DCC4-F406-462D-80E0-B67CFDE27B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71475" y="104775"/>
            <a:ext cx="3495040" cy="3495040"/>
          </a:xfrm>
          <a:prstGeom prst="rect">
            <a:avLst/>
          </a:prstGeom>
        </p:spPr>
      </p:pic>
    </p:spTree>
    <p:extLst>
      <p:ext uri="{BB962C8B-B14F-4D97-AF65-F5344CB8AC3E}">
        <p14:creationId xmlns:p14="http://schemas.microsoft.com/office/powerpoint/2010/main" val="2285611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27000"/>
            <a:ext cx="10515600" cy="1325563"/>
          </a:xfrm>
        </p:spPr>
        <p:txBody>
          <a:bodyPr/>
          <a:lstStyle/>
          <a:p>
            <a:endParaRPr lang="en-GB"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52550"/>
            <a:ext cx="10515600" cy="4824413"/>
          </a:xfrm>
        </p:spPr>
        <p:txBody>
          <a:bodyPr>
            <a:normAutofit/>
          </a:bodyPr>
          <a:lstStyle/>
          <a:p>
            <a:endParaRPr lang="en-GB" sz="7300" dirty="0">
              <a:latin typeface="Times New Roman" panose="02020603050405020304" pitchFamily="18" charset="0"/>
              <a:ea typeface="+mj-ea"/>
              <a:cs typeface="Times New Roman" panose="02020603050405020304" pitchFamily="18" charset="0"/>
            </a:endParaRPr>
          </a:p>
          <a:p>
            <a:pPr marL="0" indent="0" algn="ctr">
              <a:buNone/>
            </a:pPr>
            <a:r>
              <a:rPr lang="en-GB" sz="4400" i="1" dirty="0">
                <a:latin typeface="Times New Roman" panose="02020603050405020304" pitchFamily="18" charset="0"/>
                <a:ea typeface="+mj-ea"/>
                <a:cs typeface="Times New Roman" panose="02020603050405020304" pitchFamily="18" charset="0"/>
              </a:rPr>
              <a:t>Thanks for your attention!</a:t>
            </a:r>
          </a:p>
          <a:p>
            <a:pPr marL="0" indent="0" algn="ctr">
              <a:buNone/>
            </a:pPr>
            <a:endParaRPr lang="en-GB" sz="2400" i="1" dirty="0">
              <a:latin typeface="Times New Roman" panose="02020603050405020304" pitchFamily="18" charset="0"/>
              <a:ea typeface="+mj-ea"/>
              <a:cs typeface="Times New Roman" panose="02020603050405020304" pitchFamily="18" charset="0"/>
            </a:endParaRPr>
          </a:p>
          <a:p>
            <a:endParaRPr lang="en-GB" sz="9800" dirty="0">
              <a:latin typeface="Times New Roman" panose="02020603050405020304" pitchFamily="18" charset="0"/>
              <a:ea typeface="+mj-ea"/>
              <a:cs typeface="Times New Roman" panose="02020603050405020304" pitchFamily="18" charset="0"/>
            </a:endParaRPr>
          </a:p>
          <a:p>
            <a:endParaRPr lang="en-GB" dirty="0"/>
          </a:p>
        </p:txBody>
      </p:sp>
    </p:spTree>
    <p:extLst>
      <p:ext uri="{BB962C8B-B14F-4D97-AF65-F5344CB8AC3E}">
        <p14:creationId xmlns:p14="http://schemas.microsoft.com/office/powerpoint/2010/main" val="440027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2005 earthquake mosque"/>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4419599" y="2295525"/>
            <a:ext cx="6715125" cy="35909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94461" y="2295525"/>
            <a:ext cx="2743200" cy="1477328"/>
          </a:xfrm>
          <a:prstGeom prst="rect">
            <a:avLst/>
          </a:prstGeom>
          <a:noFill/>
        </p:spPr>
        <p:txBody>
          <a:bodyPr wrap="square" rtlCol="0">
            <a:spAutoFit/>
          </a:bodyPr>
          <a:lstStyle/>
          <a:p>
            <a:pPr algn="just"/>
            <a:r>
              <a:rPr lang="en-GB" dirty="0">
                <a:latin typeface="Times New Roman" panose="02020603050405020304" pitchFamily="18" charset="0"/>
                <a:cs typeface="Times New Roman" panose="02020603050405020304" pitchFamily="18" charset="0"/>
              </a:rPr>
              <a:t>People praying in the courtyard of a mosque (in </a:t>
            </a:r>
            <a:r>
              <a:rPr lang="en-GB" dirty="0" err="1">
                <a:latin typeface="Times New Roman" panose="02020603050405020304" pitchFamily="18" charset="0"/>
                <a:cs typeface="Times New Roman" panose="02020603050405020304" pitchFamily="18" charset="0"/>
              </a:rPr>
              <a:t>Balakot</a:t>
            </a:r>
            <a:r>
              <a:rPr lang="en-GB" dirty="0">
                <a:latin typeface="Times New Roman" panose="02020603050405020304" pitchFamily="18" charset="0"/>
                <a:cs typeface="Times New Roman" panose="02020603050405020304" pitchFamily="18" charset="0"/>
              </a:rPr>
              <a:t>) building that fell down due to 2005 Kashmir earthquake in Pakistan  </a:t>
            </a:r>
          </a:p>
        </p:txBody>
      </p:sp>
      <p:sp>
        <p:nvSpPr>
          <p:cNvPr id="5" name="Title 3"/>
          <p:cNvSpPr txBox="1">
            <a:spLocks/>
          </p:cNvSpPr>
          <p:nvPr/>
        </p:nvSpPr>
        <p:spPr>
          <a:xfrm>
            <a:off x="620886" y="666044"/>
            <a:ext cx="11120887"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Times New Roman" panose="02020603050405020304" pitchFamily="18" charset="0"/>
                <a:cs typeface="Times New Roman" panose="02020603050405020304" pitchFamily="18" charset="0"/>
              </a:rPr>
              <a:t>Why a book on the role of the Mosque in Disasters?</a:t>
            </a:r>
          </a:p>
        </p:txBody>
      </p:sp>
    </p:spTree>
    <p:extLst>
      <p:ext uri="{BB962C8B-B14F-4D97-AF65-F5344CB8AC3E}">
        <p14:creationId xmlns:p14="http://schemas.microsoft.com/office/powerpoint/2010/main" val="2196556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42F4E-9DAE-468C-BEA9-915C1EEB0D24}"/>
              </a:ext>
            </a:extLst>
          </p:cNvPr>
          <p:cNvSpPr>
            <a:spLocks noGrp="1"/>
          </p:cNvSpPr>
          <p:nvPr>
            <p:ph type="title"/>
          </p:nvPr>
        </p:nvSpPr>
        <p:spPr>
          <a:xfrm>
            <a:off x="871870" y="837829"/>
            <a:ext cx="3652039" cy="2290558"/>
          </a:xfrm>
        </p:spPr>
        <p:txBody>
          <a:bodyPr vert="horz" lIns="91440" tIns="45720" rIns="91440" bIns="45720" rtlCol="0" anchor="ctr">
            <a:normAutofit fontScale="90000"/>
          </a:bodyPr>
          <a:lstStyle/>
          <a:p>
            <a:pPr algn="ctr"/>
            <a:r>
              <a:rPr lang="en-GB" sz="4400" dirty="0">
                <a:latin typeface="Times New Roman" panose="02020603050405020304" pitchFamily="18" charset="0"/>
                <a:cs typeface="Times New Roman" panose="02020603050405020304" pitchFamily="18" charset="0"/>
              </a:rPr>
              <a:t>mosque and the 2005 earthquake</a:t>
            </a:r>
            <a:br>
              <a:rPr lang="en-GB" sz="4400" dirty="0">
                <a:latin typeface="Times New Roman" panose="02020603050405020304" pitchFamily="18" charset="0"/>
                <a:cs typeface="Times New Roman" panose="02020603050405020304" pitchFamily="18" charset="0"/>
              </a:rPr>
            </a:br>
            <a:endParaRPr lang="en-GB" sz="4400" dirty="0">
              <a:latin typeface="Times New Roman" panose="02020603050405020304" pitchFamily="18" charset="0"/>
              <a:cs typeface="Times New Roman" panose="02020603050405020304" pitchFamily="18" charset="0"/>
            </a:endParaRPr>
          </a:p>
        </p:txBody>
      </p:sp>
      <p:sp>
        <p:nvSpPr>
          <p:cNvPr id="4" name="Rectangle 6">
            <a:extLst>
              <a:ext uri="{FF2B5EF4-FFF2-40B4-BE49-F238E27FC236}">
                <a16:creationId xmlns:a16="http://schemas.microsoft.com/office/drawing/2014/main" id="{42B29526-364E-4989-8DFF-D88159D68C6F}"/>
              </a:ext>
            </a:extLst>
          </p:cNvPr>
          <p:cNvSpPr>
            <a:spLocks noChangeArrowheads="1"/>
          </p:cNvSpPr>
          <p:nvPr/>
        </p:nvSpPr>
        <p:spPr bwMode="auto">
          <a:xfrm>
            <a:off x="5154123" y="383659"/>
            <a:ext cx="160722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sz="2000">
              <a:latin typeface="+mj-lt"/>
            </a:endParaRPr>
          </a:p>
        </p:txBody>
      </p:sp>
      <p:grpSp>
        <p:nvGrpSpPr>
          <p:cNvPr id="5" name="Canvas 79">
            <a:extLst>
              <a:ext uri="{FF2B5EF4-FFF2-40B4-BE49-F238E27FC236}">
                <a16:creationId xmlns:a16="http://schemas.microsoft.com/office/drawing/2014/main" id="{2955FF6D-A11F-4C53-BAE3-1A2994B9F9CB}"/>
              </a:ext>
            </a:extLst>
          </p:cNvPr>
          <p:cNvGrpSpPr/>
          <p:nvPr/>
        </p:nvGrpSpPr>
        <p:grpSpPr>
          <a:xfrm>
            <a:off x="4731488" y="-127591"/>
            <a:ext cx="7559749" cy="6262578"/>
            <a:chOff x="0" y="0"/>
            <a:chExt cx="5172075" cy="3613785"/>
          </a:xfrm>
        </p:grpSpPr>
        <p:sp>
          <p:nvSpPr>
            <p:cNvPr id="6" name="Rectangle 5">
              <a:extLst>
                <a:ext uri="{FF2B5EF4-FFF2-40B4-BE49-F238E27FC236}">
                  <a16:creationId xmlns:a16="http://schemas.microsoft.com/office/drawing/2014/main" id="{3E7FB7DD-A85A-49D2-BBE4-917897C29CAA}"/>
                </a:ext>
              </a:extLst>
            </p:cNvPr>
            <p:cNvSpPr/>
            <p:nvPr/>
          </p:nvSpPr>
          <p:spPr>
            <a:xfrm>
              <a:off x="0" y="0"/>
              <a:ext cx="5172075" cy="3613785"/>
            </a:xfrm>
            <a:prstGeom prst="rect">
              <a:avLst/>
            </a:prstGeom>
            <a:noFill/>
          </p:spPr>
        </p:sp>
        <p:sp>
          <p:nvSpPr>
            <p:cNvPr id="7" name="AutoShape 80">
              <a:extLst>
                <a:ext uri="{FF2B5EF4-FFF2-40B4-BE49-F238E27FC236}">
                  <a16:creationId xmlns:a16="http://schemas.microsoft.com/office/drawing/2014/main" id="{B4A9DB5F-849D-4DC4-8BE5-08CFF81754A0}"/>
                </a:ext>
              </a:extLst>
            </p:cNvPr>
            <p:cNvSpPr>
              <a:spLocks noChangeArrowheads="1"/>
            </p:cNvSpPr>
            <p:nvPr/>
          </p:nvSpPr>
          <p:spPr bwMode="auto">
            <a:xfrm>
              <a:off x="157502" y="231105"/>
              <a:ext cx="1541122" cy="3382680"/>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nSpc>
                  <a:spcPct val="150000"/>
                </a:lnSpc>
                <a:spcAft>
                  <a:spcPts val="1000"/>
                </a:spcAft>
              </a:pPr>
              <a:r>
                <a:rPr lang="en-GB" sz="1400" b="1" dirty="0">
                  <a:effectLst/>
                  <a:latin typeface="+mj-lt"/>
                  <a:ea typeface="SimSun" panose="02010600030101010101" pitchFamily="2" charset="-122"/>
                  <a:cs typeface="Times New Roman" panose="02020603050405020304" pitchFamily="18" charset="0"/>
                </a:rPr>
                <a:t>Roles during response and relief</a:t>
              </a:r>
              <a:endParaRPr lang="en-GB" sz="1400" dirty="0">
                <a:effectLst/>
                <a:latin typeface="+mj-lt"/>
                <a:ea typeface="SimSun" panose="02010600030101010101" pitchFamily="2" charset="-122"/>
                <a:cs typeface="Times New Roman" panose="02020603050405020304" pitchFamily="18" charset="0"/>
              </a:endParaRPr>
            </a:p>
            <a:p>
              <a:pPr>
                <a:lnSpc>
                  <a:spcPct val="150000"/>
                </a:lnSpc>
                <a:spcAft>
                  <a:spcPts val="1000"/>
                </a:spcAft>
              </a:pPr>
              <a:r>
                <a:rPr lang="en-GB" sz="1600" dirty="0">
                  <a:effectLst/>
                  <a:latin typeface="+mj-lt"/>
                  <a:ea typeface="SimSun" panose="02010600030101010101" pitchFamily="2" charset="-122"/>
                  <a:cs typeface="Times New Roman" panose="02020603050405020304" pitchFamily="18" charset="0"/>
                </a:rPr>
                <a:t>1. Initial contact point</a:t>
              </a:r>
            </a:p>
            <a:p>
              <a:pPr>
                <a:lnSpc>
                  <a:spcPct val="150000"/>
                </a:lnSpc>
                <a:spcAft>
                  <a:spcPts val="1000"/>
                </a:spcAft>
              </a:pPr>
              <a:r>
                <a:rPr lang="en-GB" sz="1600" dirty="0">
                  <a:effectLst/>
                  <a:latin typeface="+mj-lt"/>
                  <a:ea typeface="SimSun" panose="02010600030101010101" pitchFamily="2" charset="-122"/>
                  <a:cs typeface="Times New Roman" panose="02020603050405020304" pitchFamily="18" charset="0"/>
                </a:rPr>
                <a:t>2. A space and forum for coordinating response and relief efforts</a:t>
              </a:r>
            </a:p>
            <a:p>
              <a:pPr>
                <a:lnSpc>
                  <a:spcPct val="150000"/>
                </a:lnSpc>
                <a:spcAft>
                  <a:spcPts val="1000"/>
                </a:spcAft>
              </a:pPr>
              <a:r>
                <a:rPr lang="en-GB" sz="1600" dirty="0">
                  <a:effectLst/>
                  <a:latin typeface="+mj-lt"/>
                  <a:ea typeface="SimSun" panose="02010600030101010101" pitchFamily="2" charset="-122"/>
                  <a:cs typeface="Times New Roman" panose="02020603050405020304" pitchFamily="18" charset="0"/>
                </a:rPr>
                <a:t>3. Ensuring the inclusion of the vulnerable</a:t>
              </a:r>
            </a:p>
            <a:p>
              <a:pPr>
                <a:lnSpc>
                  <a:spcPct val="150000"/>
                </a:lnSpc>
                <a:spcAft>
                  <a:spcPts val="1000"/>
                </a:spcAft>
              </a:pPr>
              <a:r>
                <a:rPr lang="en-GB" sz="1600" dirty="0">
                  <a:effectLst/>
                  <a:latin typeface="+mj-lt"/>
                  <a:ea typeface="SimSun" panose="02010600030101010101" pitchFamily="2" charset="-122"/>
                  <a:cs typeface="Times New Roman" panose="02020603050405020304" pitchFamily="18" charset="0"/>
                </a:rPr>
                <a:t>4. Socially integrating force</a:t>
              </a:r>
            </a:p>
            <a:p>
              <a:pPr>
                <a:lnSpc>
                  <a:spcPct val="150000"/>
                </a:lnSpc>
                <a:spcAft>
                  <a:spcPts val="1000"/>
                </a:spcAft>
              </a:pPr>
              <a:r>
                <a:rPr lang="en-GB" sz="1600" dirty="0">
                  <a:effectLst/>
                  <a:latin typeface="+mj-lt"/>
                  <a:ea typeface="SimSun" panose="02010600030101010101" pitchFamily="2" charset="-122"/>
                  <a:cs typeface="Times New Roman" panose="02020603050405020304" pitchFamily="18" charset="0"/>
                </a:rPr>
                <a:t>5. Recruiting of volunteers</a:t>
              </a:r>
            </a:p>
          </p:txBody>
        </p:sp>
        <p:sp>
          <p:nvSpPr>
            <p:cNvPr id="8" name="AutoShape 81">
              <a:extLst>
                <a:ext uri="{FF2B5EF4-FFF2-40B4-BE49-F238E27FC236}">
                  <a16:creationId xmlns:a16="http://schemas.microsoft.com/office/drawing/2014/main" id="{FC8DB6C7-8697-422C-9886-555F1E87AF32}"/>
                </a:ext>
              </a:extLst>
            </p:cNvPr>
            <p:cNvSpPr>
              <a:spLocks noChangeArrowheads="1"/>
            </p:cNvSpPr>
            <p:nvPr/>
          </p:nvSpPr>
          <p:spPr bwMode="auto">
            <a:xfrm>
              <a:off x="1698625" y="236206"/>
              <a:ext cx="1620523" cy="2484858"/>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nSpc>
                  <a:spcPct val="150000"/>
                </a:lnSpc>
                <a:spcAft>
                  <a:spcPts val="1000"/>
                </a:spcAft>
              </a:pPr>
              <a:r>
                <a:rPr lang="en-GB" sz="1400" b="1" dirty="0">
                  <a:effectLst/>
                  <a:latin typeface="+mj-lt"/>
                  <a:ea typeface="SimSun" panose="02010600030101010101" pitchFamily="2" charset="-122"/>
                  <a:cs typeface="Times New Roman" panose="02020603050405020304" pitchFamily="18" charset="0"/>
                </a:rPr>
                <a:t>Roles during recovery, reconstruction and rehabilitation</a:t>
              </a:r>
              <a:endParaRPr lang="en-GB" sz="1400" dirty="0">
                <a:effectLst/>
                <a:latin typeface="+mj-lt"/>
                <a:ea typeface="SimSun" panose="02010600030101010101" pitchFamily="2" charset="-122"/>
                <a:cs typeface="Times New Roman" panose="02020603050405020304" pitchFamily="18" charset="0"/>
              </a:endParaRPr>
            </a:p>
            <a:p>
              <a:pPr>
                <a:lnSpc>
                  <a:spcPct val="150000"/>
                </a:lnSpc>
                <a:spcAft>
                  <a:spcPts val="1000"/>
                </a:spcAft>
              </a:pPr>
              <a:r>
                <a:rPr lang="en-GB" sz="1600" dirty="0">
                  <a:effectLst/>
                  <a:latin typeface="+mj-lt"/>
                  <a:ea typeface="SimSun" panose="02010600030101010101" pitchFamily="2" charset="-122"/>
                  <a:cs typeface="Times New Roman" panose="02020603050405020304" pitchFamily="18" charset="0"/>
                </a:rPr>
                <a:t>1. Support for livelihoods</a:t>
              </a:r>
            </a:p>
            <a:p>
              <a:pPr>
                <a:lnSpc>
                  <a:spcPct val="150000"/>
                </a:lnSpc>
                <a:spcAft>
                  <a:spcPts val="1000"/>
                </a:spcAft>
              </a:pPr>
              <a:r>
                <a:rPr lang="en-GB" sz="1600" dirty="0">
                  <a:effectLst/>
                  <a:latin typeface="+mj-lt"/>
                  <a:ea typeface="SimSun" panose="02010600030101010101" pitchFamily="2" charset="-122"/>
                  <a:cs typeface="Times New Roman" panose="02020603050405020304" pitchFamily="18" charset="0"/>
                </a:rPr>
                <a:t>2. Psychosocial support, spiritual healing and creating resilience</a:t>
              </a:r>
            </a:p>
            <a:p>
              <a:pPr>
                <a:lnSpc>
                  <a:spcPct val="150000"/>
                </a:lnSpc>
                <a:spcAft>
                  <a:spcPts val="1000"/>
                </a:spcAft>
              </a:pPr>
              <a:r>
                <a:rPr lang="en-GB" sz="1400" dirty="0">
                  <a:effectLst/>
                  <a:latin typeface="+mj-lt"/>
                  <a:ea typeface="SimSun" panose="02010600030101010101" pitchFamily="2" charset="-122"/>
                  <a:cs typeface="Times New Roman" panose="02020603050405020304" pitchFamily="18" charset="0"/>
                </a:rPr>
                <a:t> </a:t>
              </a:r>
            </a:p>
            <a:p>
              <a:pPr>
                <a:lnSpc>
                  <a:spcPct val="150000"/>
                </a:lnSpc>
                <a:spcAft>
                  <a:spcPts val="1000"/>
                </a:spcAft>
              </a:pPr>
              <a:r>
                <a:rPr lang="en-GB" sz="1400" dirty="0">
                  <a:effectLst/>
                  <a:latin typeface="+mj-lt"/>
                  <a:ea typeface="SimSun" panose="02010600030101010101" pitchFamily="2" charset="-122"/>
                  <a:cs typeface="Times New Roman" panose="02020603050405020304" pitchFamily="18" charset="0"/>
                </a:rPr>
                <a:t> </a:t>
              </a:r>
            </a:p>
          </p:txBody>
        </p:sp>
        <p:sp>
          <p:nvSpPr>
            <p:cNvPr id="9" name="AutoShape 83">
              <a:extLst>
                <a:ext uri="{FF2B5EF4-FFF2-40B4-BE49-F238E27FC236}">
                  <a16:creationId xmlns:a16="http://schemas.microsoft.com/office/drawing/2014/main" id="{7B2FE4FE-5A95-4A97-9948-C366E310D12E}"/>
                </a:ext>
              </a:extLst>
            </p:cNvPr>
            <p:cNvSpPr>
              <a:spLocks noChangeArrowheads="1"/>
            </p:cNvSpPr>
            <p:nvPr/>
          </p:nvSpPr>
          <p:spPr bwMode="auto">
            <a:xfrm>
              <a:off x="3318848" y="227905"/>
              <a:ext cx="1541322" cy="1356132"/>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nSpc>
                  <a:spcPct val="150000"/>
                </a:lnSpc>
                <a:spcAft>
                  <a:spcPts val="1000"/>
                </a:spcAft>
              </a:pPr>
              <a:r>
                <a:rPr lang="en-GB" sz="1600" b="1" dirty="0">
                  <a:effectLst/>
                  <a:latin typeface="+mj-lt"/>
                  <a:ea typeface="SimSun" panose="02010600030101010101" pitchFamily="2" charset="-122"/>
                  <a:cs typeface="Times New Roman" panose="02020603050405020304" pitchFamily="18" charset="0"/>
                </a:rPr>
                <a:t>Role influencing preparedness</a:t>
              </a:r>
              <a:endParaRPr lang="en-GB" sz="1600" dirty="0">
                <a:effectLst/>
                <a:latin typeface="+mj-lt"/>
                <a:ea typeface="SimSun" panose="02010600030101010101" pitchFamily="2" charset="-122"/>
                <a:cs typeface="Times New Roman" panose="02020603050405020304" pitchFamily="18" charset="0"/>
              </a:endParaRPr>
            </a:p>
            <a:p>
              <a:pPr>
                <a:lnSpc>
                  <a:spcPct val="150000"/>
                </a:lnSpc>
                <a:spcAft>
                  <a:spcPts val="1000"/>
                </a:spcAft>
              </a:pPr>
              <a:r>
                <a:rPr lang="en-GB" sz="1600" dirty="0">
                  <a:effectLst/>
                  <a:latin typeface="+mj-lt"/>
                  <a:ea typeface="SimSun" panose="02010600030101010101" pitchFamily="2" charset="-122"/>
                  <a:cs typeface="Times New Roman" panose="02020603050405020304" pitchFamily="18" charset="0"/>
                </a:rPr>
                <a:t>1. Influence on disaster risk perception</a:t>
              </a:r>
            </a:p>
          </p:txBody>
        </p:sp>
      </p:grpSp>
    </p:spTree>
    <p:extLst>
      <p:ext uri="{BB962C8B-B14F-4D97-AF65-F5344CB8AC3E}">
        <p14:creationId xmlns:p14="http://schemas.microsoft.com/office/powerpoint/2010/main" val="2017899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C3A094-932F-41A8-B7F5-2A4A8D1D949C}"/>
              </a:ext>
            </a:extLst>
          </p:cNvPr>
          <p:cNvSpPr>
            <a:spLocks noGrp="1"/>
          </p:cNvSpPr>
          <p:nvPr>
            <p:ph type="title"/>
          </p:nvPr>
        </p:nvSpPr>
        <p:spPr/>
        <p:txBody>
          <a:bodyPr/>
          <a:lstStyle/>
          <a:p>
            <a:r>
              <a:rPr lang="en-US" dirty="0"/>
              <a:t>Socio-economic &amp; cultural services of the mosque</a:t>
            </a:r>
            <a:endParaRPr lang="en-GB" dirty="0"/>
          </a:p>
        </p:txBody>
      </p:sp>
      <p:sp>
        <p:nvSpPr>
          <p:cNvPr id="6" name="Content Placeholder 5">
            <a:extLst>
              <a:ext uri="{FF2B5EF4-FFF2-40B4-BE49-F238E27FC236}">
                <a16:creationId xmlns:a16="http://schemas.microsoft.com/office/drawing/2014/main" id="{647B5545-6634-4621-869E-A15A67A94C4C}"/>
              </a:ext>
            </a:extLst>
          </p:cNvPr>
          <p:cNvSpPr>
            <a:spLocks noGrp="1"/>
          </p:cNvSpPr>
          <p:nvPr>
            <p:ph idx="1"/>
          </p:nvPr>
        </p:nvSpPr>
        <p:spPr>
          <a:xfrm>
            <a:off x="1451579" y="2005457"/>
            <a:ext cx="9603275" cy="3450613"/>
          </a:xfrm>
        </p:spPr>
        <p:txBody>
          <a:bodyPr vert="horz" lIns="91440" tIns="45720" rIns="91440" bIns="45720" rtlCol="0" anchor="t">
            <a:normAutofit lnSpcReduction="10000"/>
          </a:bodyPr>
          <a:lstStyle/>
          <a:p>
            <a:r>
              <a:rPr lang="en-GB" dirty="0"/>
              <a:t>Cultural - The bridging cultural gap between different disaster management actors and the local community</a:t>
            </a:r>
          </a:p>
          <a:p>
            <a:r>
              <a:rPr lang="en-GB" dirty="0"/>
              <a:t>Psychosocial - Influence on disaster risk perception and attitude towards disaster preparedness, spiritual well-being, healing and resilience</a:t>
            </a:r>
          </a:p>
          <a:p>
            <a:r>
              <a:rPr lang="en-GB" dirty="0"/>
              <a:t>Economic - Sharing of market information</a:t>
            </a:r>
          </a:p>
          <a:p>
            <a:r>
              <a:rPr lang="en-GB" dirty="0"/>
              <a:t>Social - Women – exclusion and inclusion</a:t>
            </a:r>
          </a:p>
          <a:p>
            <a:r>
              <a:rPr lang="en-GB" dirty="0"/>
              <a:t>Networking with other actors such as civil society, private sector and government organisations and identification of the poor</a:t>
            </a:r>
          </a:p>
        </p:txBody>
      </p:sp>
    </p:spTree>
    <p:extLst>
      <p:ext uri="{BB962C8B-B14F-4D97-AF65-F5344CB8AC3E}">
        <p14:creationId xmlns:p14="http://schemas.microsoft.com/office/powerpoint/2010/main" val="10078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5" name="Rectangle 16">
            <a:extLst>
              <a:ext uri="{FF2B5EF4-FFF2-40B4-BE49-F238E27FC236}">
                <a16:creationId xmlns:a16="http://schemas.microsoft.com/office/drawing/2014/main" id="{62C9703D-C8F9-44AD-A7C0-C2F3871F8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601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Canvas 100">
            <a:extLst>
              <a:ext uri="{FF2B5EF4-FFF2-40B4-BE49-F238E27FC236}">
                <a16:creationId xmlns:a16="http://schemas.microsoft.com/office/drawing/2014/main" id="{47E8569E-9B70-4747-8117-DA25D75EFC95}"/>
              </a:ext>
            </a:extLst>
          </p:cNvPr>
          <p:cNvGrpSpPr/>
          <p:nvPr/>
        </p:nvGrpSpPr>
        <p:grpSpPr>
          <a:xfrm>
            <a:off x="838200" y="697832"/>
            <a:ext cx="10329809" cy="6021467"/>
            <a:chOff x="-171080" y="0"/>
            <a:chExt cx="6103885" cy="3921125"/>
          </a:xfrm>
        </p:grpSpPr>
        <p:sp>
          <p:nvSpPr>
            <p:cNvPr id="5" name="Rectangle 4">
              <a:extLst>
                <a:ext uri="{FF2B5EF4-FFF2-40B4-BE49-F238E27FC236}">
                  <a16:creationId xmlns:a16="http://schemas.microsoft.com/office/drawing/2014/main" id="{AC8DA15C-3526-433E-B1E9-32A0C02CCEDA}"/>
                </a:ext>
              </a:extLst>
            </p:cNvPr>
            <p:cNvSpPr/>
            <p:nvPr/>
          </p:nvSpPr>
          <p:spPr>
            <a:xfrm>
              <a:off x="0" y="0"/>
              <a:ext cx="5932805" cy="3921125"/>
            </a:xfrm>
            <a:prstGeom prst="rect">
              <a:avLst/>
            </a:prstGeom>
            <a:noFill/>
          </p:spPr>
        </p:sp>
        <p:sp>
          <p:nvSpPr>
            <p:cNvPr id="6" name="Rectangle 5">
              <a:extLst>
                <a:ext uri="{FF2B5EF4-FFF2-40B4-BE49-F238E27FC236}">
                  <a16:creationId xmlns:a16="http://schemas.microsoft.com/office/drawing/2014/main" id="{E7B56176-EE1E-4006-8600-AD40B9C9D988}"/>
                </a:ext>
              </a:extLst>
            </p:cNvPr>
            <p:cNvSpPr>
              <a:spLocks noChangeArrowheads="1"/>
            </p:cNvSpPr>
            <p:nvPr/>
          </p:nvSpPr>
          <p:spPr bwMode="auto">
            <a:xfrm>
              <a:off x="3548533" y="146001"/>
              <a:ext cx="2158202" cy="3720666"/>
            </a:xfrm>
            <a:prstGeom prst="rect">
              <a:avLst/>
            </a:prstGeom>
            <a:solidFill>
              <a:schemeClr val="lt1">
                <a:lumMod val="100000"/>
                <a:lumOff val="0"/>
              </a:schemeClr>
            </a:solidFill>
            <a:ln w="31750">
              <a:solidFill>
                <a:schemeClr val="dk1">
                  <a:lumMod val="100000"/>
                  <a:lumOff val="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rmAutofit fontScale="92500" lnSpcReduction="10000"/>
            </a:bodyPr>
            <a:lstStyle/>
            <a:p>
              <a:pPr algn="ctr">
                <a:lnSpc>
                  <a:spcPct val="140000"/>
                </a:lnSpc>
                <a:spcAft>
                  <a:spcPts val="1000"/>
                </a:spcAft>
              </a:pPr>
              <a:r>
                <a:rPr lang="en-GB" sz="2000" b="1" u="sng" dirty="0">
                  <a:effectLst/>
                  <a:latin typeface="Garamond" panose="02020404030301010803" pitchFamily="18" charset="0"/>
                  <a:ea typeface="SimSun" panose="02010600030101010101" pitchFamily="2" charset="-122"/>
                  <a:cs typeface="Times New Roman" panose="02020603050405020304" pitchFamily="18" charset="0"/>
                </a:rPr>
                <a:t>CONVINCE</a:t>
              </a:r>
              <a:endParaRPr lang="en-GB" sz="2000" dirty="0">
                <a:effectLst/>
                <a:latin typeface="Garamond" panose="02020404030301010803" pitchFamily="18" charset="0"/>
                <a:ea typeface="SimSun" panose="02010600030101010101" pitchFamily="2" charset="-122"/>
                <a:cs typeface="Times New Roman" panose="02020603050405020304" pitchFamily="18" charset="0"/>
              </a:endParaRPr>
            </a:p>
            <a:p>
              <a:pPr>
                <a:lnSpc>
                  <a:spcPct val="140000"/>
                </a:lnSpc>
                <a:spcAft>
                  <a:spcPts val="1000"/>
                </a:spcAft>
              </a:pPr>
              <a:r>
                <a:rPr lang="en-GB" b="1" u="sng" dirty="0">
                  <a:latin typeface="Garamond" panose="02020404030301010803" pitchFamily="18" charset="0"/>
                  <a:ea typeface="SimSun" panose="02010600030101010101" pitchFamily="2" charset="-122"/>
                  <a:cs typeface="Times New Roman" panose="02020603050405020304" pitchFamily="18" charset="0"/>
                </a:rPr>
                <a:t>Organise</a:t>
              </a:r>
              <a:r>
                <a:rPr lang="en-GB" sz="1400" b="1" dirty="0">
                  <a:latin typeface="Garamond" panose="02020404030301010803" pitchFamily="18" charset="0"/>
                  <a:ea typeface="SimSun" panose="02010600030101010101" pitchFamily="2" charset="-122"/>
                  <a:cs typeface="Times New Roman" panose="02020603050405020304" pitchFamily="18" charset="0"/>
                </a:rPr>
                <a:t> meeting of all stakeholders at the local level to assess the implementation of DRR guidelines. </a:t>
              </a:r>
            </a:p>
            <a:p>
              <a:pPr>
                <a:lnSpc>
                  <a:spcPct val="140000"/>
                </a:lnSpc>
                <a:spcAft>
                  <a:spcPts val="1000"/>
                </a:spcAft>
              </a:pPr>
              <a:endParaRPr lang="en-GB" sz="1400" b="1" dirty="0">
                <a:latin typeface="Garamond" panose="02020404030301010803" pitchFamily="18" charset="0"/>
                <a:ea typeface="SimSun" panose="02010600030101010101" pitchFamily="2" charset="-122"/>
                <a:cs typeface="Times New Roman" panose="02020603050405020304" pitchFamily="18" charset="0"/>
              </a:endParaRPr>
            </a:p>
            <a:p>
              <a:pPr>
                <a:lnSpc>
                  <a:spcPct val="140000"/>
                </a:lnSpc>
                <a:spcAft>
                  <a:spcPts val="1000"/>
                </a:spcAft>
              </a:pPr>
              <a:r>
                <a:rPr lang="en-GB" b="1" u="sng" dirty="0">
                  <a:latin typeface="Garamond" panose="02020404030301010803" pitchFamily="18" charset="0"/>
                  <a:ea typeface="SimSun" panose="02010600030101010101" pitchFamily="2" charset="-122"/>
                  <a:cs typeface="Times New Roman" panose="02020603050405020304" pitchFamily="18" charset="0"/>
                </a:rPr>
                <a:t>Promote</a:t>
              </a:r>
              <a:r>
                <a:rPr lang="en-GB" sz="1400" b="1" dirty="0">
                  <a:latin typeface="Garamond" panose="02020404030301010803" pitchFamily="18" charset="0"/>
                  <a:ea typeface="SimSun" panose="02010600030101010101" pitchFamily="2" charset="-122"/>
                  <a:cs typeface="Times New Roman" panose="02020603050405020304" pitchFamily="18" charset="0"/>
                </a:rPr>
                <a:t> DRR polices and other safe environmental practices for their integration in everyday life routine. </a:t>
              </a:r>
            </a:p>
            <a:p>
              <a:pPr>
                <a:lnSpc>
                  <a:spcPct val="140000"/>
                </a:lnSpc>
                <a:spcAft>
                  <a:spcPts val="1000"/>
                </a:spcAft>
              </a:pPr>
              <a:endParaRPr lang="en-GB" sz="1400" b="1" dirty="0">
                <a:latin typeface="Garamond" panose="02020404030301010803" pitchFamily="18" charset="0"/>
                <a:ea typeface="SimSun" panose="02010600030101010101" pitchFamily="2" charset="-122"/>
                <a:cs typeface="Times New Roman" panose="02020603050405020304" pitchFamily="18" charset="0"/>
              </a:endParaRPr>
            </a:p>
            <a:p>
              <a:pPr>
                <a:lnSpc>
                  <a:spcPct val="140000"/>
                </a:lnSpc>
                <a:spcAft>
                  <a:spcPts val="1000"/>
                </a:spcAft>
              </a:pPr>
              <a:r>
                <a:rPr lang="en-GB" b="1" u="sng" dirty="0">
                  <a:latin typeface="Garamond" panose="02020404030301010803" pitchFamily="18" charset="0"/>
                  <a:ea typeface="SimSun" panose="02010600030101010101" pitchFamily="2" charset="-122"/>
                  <a:cs typeface="Times New Roman" panose="02020603050405020304" pitchFamily="18" charset="0"/>
                </a:rPr>
                <a:t>Encourage</a:t>
              </a:r>
              <a:r>
                <a:rPr lang="en-GB" sz="1400" b="1" dirty="0">
                  <a:latin typeface="Garamond" panose="02020404030301010803" pitchFamily="18" charset="0"/>
                  <a:ea typeface="SimSun" panose="02010600030101010101" pitchFamily="2" charset="-122"/>
                  <a:cs typeface="Times New Roman" panose="02020603050405020304" pitchFamily="18" charset="0"/>
                </a:rPr>
                <a:t> the establishment of an early warning system, which strengthens capacities and supports recovery processes.</a:t>
              </a:r>
            </a:p>
            <a:p>
              <a:pPr>
                <a:lnSpc>
                  <a:spcPct val="140000"/>
                </a:lnSpc>
                <a:spcAft>
                  <a:spcPts val="1000"/>
                </a:spcAft>
              </a:pPr>
              <a:endParaRPr lang="en-GB" sz="1400" b="1" dirty="0">
                <a:latin typeface="Garamond" panose="02020404030301010803" pitchFamily="18" charset="0"/>
                <a:ea typeface="SimSun" panose="02010600030101010101" pitchFamily="2" charset="-122"/>
                <a:cs typeface="Times New Roman" panose="02020603050405020304" pitchFamily="18" charset="0"/>
              </a:endParaRPr>
            </a:p>
            <a:p>
              <a:pPr>
                <a:lnSpc>
                  <a:spcPct val="140000"/>
                </a:lnSpc>
                <a:spcAft>
                  <a:spcPts val="1000"/>
                </a:spcAft>
              </a:pPr>
              <a:r>
                <a:rPr lang="en-GB" b="1" u="sng" dirty="0">
                  <a:latin typeface="Garamond" panose="02020404030301010803" pitchFamily="18" charset="0"/>
                  <a:ea typeface="SimSun" panose="02010600030101010101" pitchFamily="2" charset="-122"/>
                  <a:cs typeface="Times New Roman" panose="02020603050405020304" pitchFamily="18" charset="0"/>
                </a:rPr>
                <a:t>Provide</a:t>
              </a:r>
              <a:r>
                <a:rPr lang="en-GB" sz="1400" b="1" dirty="0">
                  <a:latin typeface="Garamond" panose="02020404030301010803" pitchFamily="18" charset="0"/>
                  <a:ea typeface="SimSun" panose="02010600030101010101" pitchFamily="2" charset="-122"/>
                  <a:cs typeface="Times New Roman" panose="02020603050405020304" pitchFamily="18" charset="0"/>
                </a:rPr>
                <a:t> feedback to local DM stakeholders about the status of disaster preparedness in community. </a:t>
              </a:r>
            </a:p>
          </p:txBody>
        </p:sp>
        <p:sp>
          <p:nvSpPr>
            <p:cNvPr id="7" name="Rectangle 6">
              <a:extLst>
                <a:ext uri="{FF2B5EF4-FFF2-40B4-BE49-F238E27FC236}">
                  <a16:creationId xmlns:a16="http://schemas.microsoft.com/office/drawing/2014/main" id="{D41661C7-E895-456E-907C-91286C25F852}"/>
                </a:ext>
              </a:extLst>
            </p:cNvPr>
            <p:cNvSpPr>
              <a:spLocks noChangeArrowheads="1"/>
            </p:cNvSpPr>
            <p:nvPr/>
          </p:nvSpPr>
          <p:spPr bwMode="auto">
            <a:xfrm>
              <a:off x="-171080" y="146001"/>
              <a:ext cx="2291702" cy="3723024"/>
            </a:xfrm>
            <a:prstGeom prst="rect">
              <a:avLst/>
            </a:prstGeom>
            <a:solidFill>
              <a:schemeClr val="lt1">
                <a:lumMod val="100000"/>
                <a:lumOff val="0"/>
              </a:schemeClr>
            </a:solidFill>
            <a:ln w="31750">
              <a:solidFill>
                <a:schemeClr val="dk1">
                  <a:lumMod val="100000"/>
                  <a:lumOff val="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rmAutofit fontScale="92500" lnSpcReduction="20000"/>
            </a:bodyPr>
            <a:lstStyle/>
            <a:p>
              <a:pPr algn="ctr">
                <a:lnSpc>
                  <a:spcPct val="140000"/>
                </a:lnSpc>
                <a:spcAft>
                  <a:spcPts val="1000"/>
                </a:spcAft>
              </a:pPr>
              <a:r>
                <a:rPr lang="en-GB" sz="2000" b="1" u="sng" dirty="0">
                  <a:effectLst/>
                  <a:latin typeface="Garamond" panose="02020404030301010803" pitchFamily="18" charset="0"/>
                  <a:ea typeface="SimSun" panose="02010600030101010101" pitchFamily="2" charset="-122"/>
                  <a:cs typeface="Times New Roman" panose="02020603050405020304" pitchFamily="18" charset="0"/>
                </a:rPr>
                <a:t>CONNECT</a:t>
              </a:r>
              <a:endParaRPr lang="en-GB" sz="2000" dirty="0">
                <a:effectLst/>
                <a:latin typeface="Garamond" panose="02020404030301010803" pitchFamily="18" charset="0"/>
                <a:ea typeface="SimSun" panose="02010600030101010101" pitchFamily="2" charset="-122"/>
                <a:cs typeface="Times New Roman" panose="02020603050405020304" pitchFamily="18" charset="0"/>
              </a:endParaRPr>
            </a:p>
            <a:p>
              <a:pPr>
                <a:lnSpc>
                  <a:spcPct val="140000"/>
                </a:lnSpc>
                <a:spcAft>
                  <a:spcPts val="1000"/>
                </a:spcAft>
              </a:pPr>
              <a:r>
                <a:rPr lang="en-GB" sz="1900" b="1" u="sng" dirty="0">
                  <a:effectLst/>
                  <a:latin typeface="Garamond" panose="02020404030301010803" pitchFamily="18" charset="0"/>
                  <a:ea typeface="SimSun" panose="02010600030101010101" pitchFamily="2" charset="-122"/>
                  <a:cs typeface="Times New Roman" panose="02020603050405020304" pitchFamily="18" charset="0"/>
                </a:rPr>
                <a:t>Coordinate</a:t>
              </a:r>
              <a:r>
                <a:rPr lang="en-GB" sz="1400" b="1" dirty="0">
                  <a:effectLst/>
                  <a:latin typeface="Garamond" panose="02020404030301010803" pitchFamily="18" charset="0"/>
                  <a:ea typeface="SimSun" panose="02010600030101010101" pitchFamily="2" charset="-122"/>
                  <a:cs typeface="Times New Roman" panose="02020603050405020304" pitchFamily="18" charset="0"/>
                </a:rPr>
                <a:t> implementation of DRR policy and guidance at the local level with communities and other local level stakeholders.</a:t>
              </a:r>
            </a:p>
            <a:p>
              <a:pPr>
                <a:lnSpc>
                  <a:spcPct val="140000"/>
                </a:lnSpc>
                <a:spcAft>
                  <a:spcPts val="1000"/>
                </a:spcAft>
              </a:pPr>
              <a:endParaRPr lang="en-GB" sz="1400" b="1" dirty="0">
                <a:effectLst/>
                <a:latin typeface="Garamond" panose="02020404030301010803" pitchFamily="18" charset="0"/>
                <a:ea typeface="SimSun" panose="02010600030101010101" pitchFamily="2" charset="-122"/>
                <a:cs typeface="Times New Roman" panose="02020603050405020304" pitchFamily="18" charset="0"/>
              </a:endParaRPr>
            </a:p>
            <a:p>
              <a:pPr>
                <a:lnSpc>
                  <a:spcPct val="140000"/>
                </a:lnSpc>
                <a:spcAft>
                  <a:spcPts val="1000"/>
                </a:spcAft>
              </a:pPr>
              <a:r>
                <a:rPr lang="en-GB" sz="1900" b="1" u="sng" dirty="0">
                  <a:effectLst/>
                  <a:latin typeface="Garamond" panose="02020404030301010803" pitchFamily="18" charset="0"/>
                  <a:ea typeface="SimSun" panose="02010600030101010101" pitchFamily="2" charset="-122"/>
                  <a:cs typeface="Times New Roman" panose="02020603050405020304" pitchFamily="18" charset="0"/>
                </a:rPr>
                <a:t>Campaign</a:t>
              </a:r>
              <a:r>
                <a:rPr lang="en-GB" sz="1400" b="1" dirty="0">
                  <a:effectLst/>
                  <a:latin typeface="Garamond" panose="02020404030301010803" pitchFamily="18" charset="0"/>
                  <a:ea typeface="SimSun" panose="02010600030101010101" pitchFamily="2" charset="-122"/>
                  <a:cs typeface="Times New Roman" panose="02020603050405020304" pitchFamily="18" charset="0"/>
                </a:rPr>
                <a:t> for spreading awareness about hazards and vulnerabilities at the local level.</a:t>
              </a:r>
            </a:p>
            <a:p>
              <a:pPr>
                <a:lnSpc>
                  <a:spcPct val="140000"/>
                </a:lnSpc>
                <a:spcAft>
                  <a:spcPts val="1000"/>
                </a:spcAft>
              </a:pPr>
              <a:endParaRPr lang="en-GB" sz="1400" b="1" dirty="0">
                <a:effectLst/>
                <a:latin typeface="Garamond" panose="02020404030301010803" pitchFamily="18" charset="0"/>
                <a:ea typeface="SimSun" panose="02010600030101010101" pitchFamily="2" charset="-122"/>
                <a:cs typeface="Times New Roman" panose="02020603050405020304" pitchFamily="18" charset="0"/>
              </a:endParaRPr>
            </a:p>
            <a:p>
              <a:pPr>
                <a:lnSpc>
                  <a:spcPct val="140000"/>
                </a:lnSpc>
                <a:spcAft>
                  <a:spcPts val="1000"/>
                </a:spcAft>
              </a:pPr>
              <a:r>
                <a:rPr lang="en-GB" sz="1900" b="1" u="sng" dirty="0">
                  <a:effectLst/>
                  <a:latin typeface="Garamond" panose="02020404030301010803" pitchFamily="18" charset="0"/>
                  <a:ea typeface="SimSun" panose="02010600030101010101" pitchFamily="2" charset="-122"/>
                  <a:cs typeface="Times New Roman" panose="02020603050405020304" pitchFamily="18" charset="0"/>
                </a:rPr>
                <a:t>Advocate</a:t>
              </a:r>
              <a:r>
                <a:rPr lang="en-GB" sz="1400" b="1" dirty="0">
                  <a:effectLst/>
                  <a:latin typeface="Garamond" panose="02020404030301010803" pitchFamily="18" charset="0"/>
                  <a:ea typeface="SimSun" panose="02010600030101010101" pitchFamily="2" charset="-122"/>
                  <a:cs typeface="Times New Roman" panose="02020603050405020304" pitchFamily="18" charset="0"/>
                </a:rPr>
                <a:t> greater investment in housing and public infrastructure among communities by explaining to them the immense value of human life in religious terms.</a:t>
              </a:r>
            </a:p>
            <a:p>
              <a:pPr>
                <a:lnSpc>
                  <a:spcPct val="140000"/>
                </a:lnSpc>
                <a:spcAft>
                  <a:spcPts val="1000"/>
                </a:spcAft>
              </a:pPr>
              <a:endParaRPr lang="en-GB" sz="1400" b="1" dirty="0">
                <a:effectLst/>
                <a:latin typeface="Garamond" panose="02020404030301010803" pitchFamily="18" charset="0"/>
                <a:ea typeface="SimSun" panose="02010600030101010101" pitchFamily="2" charset="-122"/>
                <a:cs typeface="Times New Roman" panose="02020603050405020304" pitchFamily="18" charset="0"/>
              </a:endParaRPr>
            </a:p>
            <a:p>
              <a:pPr>
                <a:lnSpc>
                  <a:spcPct val="140000"/>
                </a:lnSpc>
                <a:spcAft>
                  <a:spcPts val="1000"/>
                </a:spcAft>
              </a:pPr>
              <a:r>
                <a:rPr lang="en-GB" sz="1900" b="1" u="sng" dirty="0">
                  <a:effectLst/>
                  <a:latin typeface="Garamond" panose="02020404030301010803" pitchFamily="18" charset="0"/>
                  <a:ea typeface="SimSun" panose="02010600030101010101" pitchFamily="2" charset="-122"/>
                  <a:cs typeface="Times New Roman" panose="02020603050405020304" pitchFamily="18" charset="0"/>
                </a:rPr>
                <a:t>Inform</a:t>
              </a:r>
              <a:r>
                <a:rPr lang="en-GB" sz="1400" b="1" dirty="0">
                  <a:effectLst/>
                  <a:latin typeface="Garamond" panose="02020404030301010803" pitchFamily="18" charset="0"/>
                  <a:ea typeface="SimSun" panose="02010600030101010101" pitchFamily="2" charset="-122"/>
                  <a:cs typeface="Times New Roman" panose="02020603050405020304" pitchFamily="18" charset="0"/>
                </a:rPr>
                <a:t> the local people about state DRR policies, tools and strategies and keep them connected with other such forums.</a:t>
              </a:r>
            </a:p>
            <a:p>
              <a:pPr>
                <a:lnSpc>
                  <a:spcPct val="140000"/>
                </a:lnSpc>
                <a:spcAft>
                  <a:spcPts val="1000"/>
                </a:spcAft>
              </a:pPr>
              <a:r>
                <a:rPr lang="en-GB" sz="1300" dirty="0">
                  <a:effectLst/>
                  <a:latin typeface="Garamond" panose="02020404030301010803" pitchFamily="18" charset="0"/>
                  <a:ea typeface="SimSun" panose="02010600030101010101" pitchFamily="2" charset="-122"/>
                  <a:cs typeface="Times New Roman" panose="02020603050405020304" pitchFamily="18" charset="0"/>
                </a:rPr>
                <a:t> </a:t>
              </a:r>
            </a:p>
          </p:txBody>
        </p:sp>
        <p:sp>
          <p:nvSpPr>
            <p:cNvPr id="8" name="Text Box 104">
              <a:extLst>
                <a:ext uri="{FF2B5EF4-FFF2-40B4-BE49-F238E27FC236}">
                  <a16:creationId xmlns:a16="http://schemas.microsoft.com/office/drawing/2014/main" id="{B38FE864-2C63-4024-A0A0-2492FFF5AD30}"/>
                </a:ext>
              </a:extLst>
            </p:cNvPr>
            <p:cNvSpPr txBox="1">
              <a:spLocks noChangeArrowheads="1"/>
            </p:cNvSpPr>
            <p:nvPr/>
          </p:nvSpPr>
          <p:spPr bwMode="auto">
            <a:xfrm>
              <a:off x="2340702" y="1314008"/>
              <a:ext cx="1019201" cy="2555217"/>
            </a:xfrm>
            <a:prstGeom prst="rect">
              <a:avLst/>
            </a:prstGeom>
            <a:gradFill rotWithShape="0">
              <a:gsLst>
                <a:gs pos="0">
                  <a:schemeClr val="lt1">
                    <a:lumMod val="100000"/>
                    <a:lumOff val="0"/>
                  </a:schemeClr>
                </a:gs>
                <a:gs pos="100000">
                  <a:schemeClr val="dk1">
                    <a:lumMod val="40000"/>
                    <a:lumOff val="60000"/>
                  </a:schemeClr>
                </a:gs>
              </a:gsLst>
              <a:lin ang="54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rmAutofit/>
            </a:bodyPr>
            <a:lstStyle/>
            <a:p>
              <a:pPr>
                <a:lnSpc>
                  <a:spcPct val="140000"/>
                </a:lnSpc>
                <a:spcAft>
                  <a:spcPts val="1000"/>
                </a:spcAft>
              </a:pPr>
              <a:r>
                <a:rPr lang="en-GB" sz="3100" dirty="0">
                  <a:effectLst/>
                  <a:latin typeface="Garamond" panose="02020404030301010803" pitchFamily="18" charset="0"/>
                  <a:ea typeface="SimSun" panose="02010600030101010101" pitchFamily="2" charset="-122"/>
                  <a:cs typeface="Times New Roman" panose="02020603050405020304" pitchFamily="18" charset="0"/>
                </a:rPr>
                <a:t> </a:t>
              </a:r>
            </a:p>
            <a:p>
              <a:pPr>
                <a:lnSpc>
                  <a:spcPct val="140000"/>
                </a:lnSpc>
                <a:spcAft>
                  <a:spcPts val="1000"/>
                </a:spcAft>
              </a:pPr>
              <a:r>
                <a:rPr lang="en-GB" sz="3100" b="1" dirty="0">
                  <a:effectLst/>
                  <a:latin typeface="Garamond" panose="02020404030301010803" pitchFamily="18" charset="0"/>
                  <a:ea typeface="SimSun" panose="02010600030101010101" pitchFamily="2" charset="-122"/>
                  <a:cs typeface="Arial" panose="020B0604020202020204" pitchFamily="34" charset="0"/>
                </a:rPr>
                <a:t> </a:t>
              </a:r>
              <a:endParaRPr lang="en-GB" sz="3100" dirty="0">
                <a:effectLst/>
                <a:latin typeface="Garamond" panose="02020404030301010803" pitchFamily="18" charset="0"/>
                <a:ea typeface="SimSun" panose="02010600030101010101" pitchFamily="2" charset="-122"/>
                <a:cs typeface="Times New Roman" panose="02020603050405020304" pitchFamily="18" charset="0"/>
              </a:endParaRPr>
            </a:p>
            <a:p>
              <a:pPr algn="ctr">
                <a:lnSpc>
                  <a:spcPct val="140000"/>
                </a:lnSpc>
                <a:spcAft>
                  <a:spcPts val="1000"/>
                </a:spcAft>
              </a:pPr>
              <a:r>
                <a:rPr lang="en-GB" sz="2400" b="1" dirty="0">
                  <a:effectLst/>
                  <a:latin typeface="Garamond" panose="02020404030301010803" pitchFamily="18" charset="0"/>
                  <a:ea typeface="SimSun" panose="02010600030101010101" pitchFamily="2" charset="-122"/>
                  <a:cs typeface="Arial" panose="020B0604020202020204" pitchFamily="34" charset="0"/>
                </a:rPr>
                <a:t>MOSQUE</a:t>
              </a:r>
              <a:endParaRPr lang="en-GB" sz="2400" dirty="0">
                <a:effectLst/>
                <a:latin typeface="Garamond" panose="02020404030301010803" pitchFamily="18" charset="0"/>
                <a:ea typeface="SimSun" panose="02010600030101010101" pitchFamily="2" charset="-122"/>
                <a:cs typeface="Times New Roman" panose="02020603050405020304" pitchFamily="18" charset="0"/>
              </a:endParaRPr>
            </a:p>
          </p:txBody>
        </p:sp>
        <p:sp>
          <p:nvSpPr>
            <p:cNvPr id="9" name="AutoShape 105">
              <a:extLst>
                <a:ext uri="{FF2B5EF4-FFF2-40B4-BE49-F238E27FC236}">
                  <a16:creationId xmlns:a16="http://schemas.microsoft.com/office/drawing/2014/main" id="{FE50AED7-D2C0-4B14-ABA6-AADBEA022B3A}"/>
                </a:ext>
              </a:extLst>
            </p:cNvPr>
            <p:cNvSpPr>
              <a:spLocks noChangeArrowheads="1"/>
            </p:cNvSpPr>
            <p:nvPr/>
          </p:nvSpPr>
          <p:spPr bwMode="auto">
            <a:xfrm>
              <a:off x="2459902" y="833305"/>
              <a:ext cx="781101" cy="480703"/>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sp>
          <p:nvSpPr>
            <p:cNvPr id="10" name="AutoShape 106">
              <a:extLst>
                <a:ext uri="{FF2B5EF4-FFF2-40B4-BE49-F238E27FC236}">
                  <a16:creationId xmlns:a16="http://schemas.microsoft.com/office/drawing/2014/main" id="{459B891E-58BF-4BDB-B173-C8C76C52902C}"/>
                </a:ext>
              </a:extLst>
            </p:cNvPr>
            <p:cNvSpPr>
              <a:spLocks noChangeArrowheads="1"/>
            </p:cNvSpPr>
            <p:nvPr/>
          </p:nvSpPr>
          <p:spPr bwMode="auto">
            <a:xfrm flipV="1">
              <a:off x="2734302" y="631404"/>
              <a:ext cx="182800" cy="201901"/>
            </a:xfrm>
            <a:prstGeom prst="moon">
              <a:avLst>
                <a:gd name="adj" fmla="val 50000"/>
              </a:avLst>
            </a:prstGeom>
            <a:solidFill>
              <a:schemeClr val="dk1">
                <a:lumMod val="100000"/>
                <a:lumOff val="0"/>
              </a:schemeClr>
            </a:solidFill>
            <a:ln w="38100">
              <a:solidFill>
                <a:schemeClr val="lt1">
                  <a:lumMod val="95000"/>
                  <a:lumOff val="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endParaRPr lang="en-GB"/>
            </a:p>
          </p:txBody>
        </p:sp>
        <p:sp>
          <p:nvSpPr>
            <p:cNvPr id="11" name="AutoShape 107">
              <a:extLst>
                <a:ext uri="{FF2B5EF4-FFF2-40B4-BE49-F238E27FC236}">
                  <a16:creationId xmlns:a16="http://schemas.microsoft.com/office/drawing/2014/main" id="{AF3675DF-C298-4F70-A899-2E53617F60B9}"/>
                </a:ext>
              </a:extLst>
            </p:cNvPr>
            <p:cNvSpPr>
              <a:spLocks noChangeArrowheads="1"/>
            </p:cNvSpPr>
            <p:nvPr/>
          </p:nvSpPr>
          <p:spPr bwMode="auto">
            <a:xfrm>
              <a:off x="2187402" y="336402"/>
              <a:ext cx="1311901" cy="269902"/>
            </a:xfrm>
            <a:prstGeom prst="leftRightArrow">
              <a:avLst>
                <a:gd name="adj1" fmla="val 50000"/>
                <a:gd name="adj2" fmla="val 97214"/>
              </a:avLst>
            </a:prstGeom>
            <a:gradFill rotWithShape="1">
              <a:gsLst>
                <a:gs pos="0">
                  <a:srgbClr val="BCBCBC"/>
                </a:gs>
                <a:gs pos="35001">
                  <a:srgbClr val="D0D0D0"/>
                </a:gs>
                <a:gs pos="100000">
                  <a:srgbClr val="EDEDED"/>
                </a:gs>
              </a:gsLst>
              <a:lin ang="16200000" scaled="1"/>
            </a:gradFill>
            <a:ln w="9525">
              <a:solidFill>
                <a:schemeClr val="dk1">
                  <a:lumMod val="95000"/>
                  <a:lumOff val="0"/>
                </a:schemeClr>
              </a:solidFill>
              <a:miter lim="800000"/>
              <a:headEnd/>
              <a:tailEnd/>
            </a:ln>
            <a:effectLst>
              <a:outerShdw dist="20000" dir="5400000" rotWithShape="0">
                <a:srgbClr val="000000">
                  <a:alpha val="37999"/>
                </a:srgbClr>
              </a:outerShdw>
            </a:effectLst>
          </p:spPr>
          <p:txBody>
            <a:bodyPr rot="0" vert="horz" wrap="square" lIns="91440" tIns="45720" rIns="91440" bIns="45720" anchor="t" anchorCtr="0" upright="1">
              <a:noAutofit/>
            </a:bodyPr>
            <a:lstStyle/>
            <a:p>
              <a:endParaRPr lang="en-GB"/>
            </a:p>
          </p:txBody>
        </p:sp>
        <p:sp>
          <p:nvSpPr>
            <p:cNvPr id="12" name="Text Box 146">
              <a:extLst>
                <a:ext uri="{FF2B5EF4-FFF2-40B4-BE49-F238E27FC236}">
                  <a16:creationId xmlns:a16="http://schemas.microsoft.com/office/drawing/2014/main" id="{A3E23DD0-3C2E-4C05-8CB7-6BED2AFE0B98}"/>
                </a:ext>
              </a:extLst>
            </p:cNvPr>
            <p:cNvSpPr txBox="1">
              <a:spLocks noChangeArrowheads="1"/>
            </p:cNvSpPr>
            <p:nvPr/>
          </p:nvSpPr>
          <p:spPr bwMode="auto">
            <a:xfrm>
              <a:off x="2459802" y="146201"/>
              <a:ext cx="781001" cy="2488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rmAutofit/>
            </a:bodyPr>
            <a:lstStyle/>
            <a:p>
              <a:pPr algn="ctr">
                <a:lnSpc>
                  <a:spcPct val="140000"/>
                </a:lnSpc>
                <a:spcAft>
                  <a:spcPts val="1000"/>
                </a:spcAft>
              </a:pPr>
              <a:r>
                <a:rPr lang="en-GB" sz="900" b="1">
                  <a:effectLst/>
                  <a:latin typeface="Garamond" panose="02020404030301010803" pitchFamily="18" charset="0"/>
                  <a:ea typeface="SimSun" panose="02010600030101010101" pitchFamily="2" charset="-122"/>
                  <a:cs typeface="Times New Roman" panose="02020603050405020304" pitchFamily="18" charset="0"/>
                </a:rPr>
                <a:t>AND</a:t>
              </a:r>
              <a:endParaRPr lang="en-GB" sz="900">
                <a:effectLst/>
                <a:latin typeface="Garamond" panose="02020404030301010803" pitchFamily="18" charset="0"/>
                <a:ea typeface="SimSun" panose="02010600030101010101" pitchFamily="2" charset="-122"/>
                <a:cs typeface="Times New Roman" panose="02020603050405020304" pitchFamily="18" charset="0"/>
              </a:endParaRPr>
            </a:p>
          </p:txBody>
        </p:sp>
      </p:grpSp>
      <p:sp>
        <p:nvSpPr>
          <p:cNvPr id="21" name="Title 3">
            <a:extLst>
              <a:ext uri="{FF2B5EF4-FFF2-40B4-BE49-F238E27FC236}">
                <a16:creationId xmlns:a16="http://schemas.microsoft.com/office/drawing/2014/main" id="{57CE3028-31C8-49C2-A1F3-8B1BA27E827F}"/>
              </a:ext>
            </a:extLst>
          </p:cNvPr>
          <p:cNvSpPr txBox="1">
            <a:spLocks/>
          </p:cNvSpPr>
          <p:nvPr/>
        </p:nvSpPr>
        <p:spPr>
          <a:xfrm>
            <a:off x="642448" y="-313865"/>
            <a:ext cx="11120887"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Times New Roman" panose="02020603050405020304" pitchFamily="18" charset="0"/>
                <a:cs typeface="Times New Roman" panose="02020603050405020304" pitchFamily="18" charset="0"/>
              </a:rPr>
              <a:t>Mosque and Disaster Risk Reduction</a:t>
            </a:r>
          </a:p>
        </p:txBody>
      </p:sp>
    </p:spTree>
    <p:extLst>
      <p:ext uri="{BB962C8B-B14F-4D97-AF65-F5344CB8AC3E}">
        <p14:creationId xmlns:p14="http://schemas.microsoft.com/office/powerpoint/2010/main" val="1241440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CC9FE-04CC-4673-B953-DA631901F88F}"/>
              </a:ext>
            </a:extLst>
          </p:cNvPr>
          <p:cNvSpPr>
            <a:spLocks noGrp="1"/>
          </p:cNvSpPr>
          <p:nvPr>
            <p:ph type="title"/>
          </p:nvPr>
        </p:nvSpPr>
        <p:spPr>
          <a:xfrm>
            <a:off x="1451579" y="493159"/>
            <a:ext cx="9603275" cy="1049235"/>
          </a:xfrm>
        </p:spPr>
        <p:txBody>
          <a:bodyPr vert="horz" lIns="91440" tIns="45720" rIns="91440" bIns="45720" rtlCol="0" anchor="t">
            <a:normAutofit fontScale="90000"/>
          </a:bodyPr>
          <a:lstStyle/>
          <a:p>
            <a:r>
              <a:rPr lang="en-GB" dirty="0"/>
              <a:t>Opportunities Vs Challenges to engagement with religious institutions</a:t>
            </a:r>
            <a:br>
              <a:rPr lang="en-GB" dirty="0"/>
            </a:br>
            <a:endParaRPr lang="en-GB" dirty="0"/>
          </a:p>
        </p:txBody>
      </p:sp>
      <p:sp>
        <p:nvSpPr>
          <p:cNvPr id="3" name="Content Placeholder 2">
            <a:extLst>
              <a:ext uri="{FF2B5EF4-FFF2-40B4-BE49-F238E27FC236}">
                <a16:creationId xmlns:a16="http://schemas.microsoft.com/office/drawing/2014/main" id="{04200C78-0DF7-41F7-B860-B7503F130DB4}"/>
              </a:ext>
            </a:extLst>
          </p:cNvPr>
          <p:cNvSpPr>
            <a:spLocks noGrp="1"/>
          </p:cNvSpPr>
          <p:nvPr>
            <p:ph idx="1"/>
          </p:nvPr>
        </p:nvSpPr>
        <p:spPr/>
        <p:txBody>
          <a:bodyPr vert="horz" lIns="91440" tIns="45720" rIns="91440" bIns="45720" rtlCol="0" anchor="t">
            <a:normAutofit/>
          </a:bodyPr>
          <a:lstStyle/>
          <a:p>
            <a:r>
              <a:rPr lang="en-GB" dirty="0"/>
              <a:t>Similarities between goals of religious and secular organisations</a:t>
            </a:r>
          </a:p>
          <a:p>
            <a:r>
              <a:rPr lang="en-GB" dirty="0"/>
              <a:t>Sensitivity </a:t>
            </a:r>
          </a:p>
          <a:p>
            <a:r>
              <a:rPr lang="en-GB" dirty="0"/>
              <a:t>Proselytising, discrimination and neutrality</a:t>
            </a:r>
          </a:p>
          <a:p>
            <a:r>
              <a:rPr lang="en-GB" dirty="0"/>
              <a:t>Fate – Disaster Risk Perception</a:t>
            </a:r>
          </a:p>
          <a:p>
            <a:r>
              <a:rPr lang="en-GB" dirty="0"/>
              <a:t>Opportunities for psychosocial support, spiritual healing, resilience, and charity</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048038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AAB4A-3761-4254-BD1D-1DC3ACADDD41}"/>
              </a:ext>
            </a:extLst>
          </p:cNvPr>
          <p:cNvSpPr>
            <a:spLocks noGrp="1"/>
          </p:cNvSpPr>
          <p:nvPr>
            <p:ph type="title"/>
          </p:nvPr>
        </p:nvSpPr>
        <p:spPr/>
        <p:txBody>
          <a:bodyPr/>
          <a:lstStyle/>
          <a:p>
            <a:r>
              <a:rPr lang="en-US" dirty="0"/>
              <a:t>Religion, Mosques and Development</a:t>
            </a:r>
            <a:endParaRPr lang="en-GB" dirty="0"/>
          </a:p>
        </p:txBody>
      </p:sp>
      <p:sp>
        <p:nvSpPr>
          <p:cNvPr id="3" name="Content Placeholder 2">
            <a:extLst>
              <a:ext uri="{FF2B5EF4-FFF2-40B4-BE49-F238E27FC236}">
                <a16:creationId xmlns:a16="http://schemas.microsoft.com/office/drawing/2014/main" id="{EF13009B-255A-4B9D-BFE1-67CD7A51E84F}"/>
              </a:ext>
            </a:extLst>
          </p:cNvPr>
          <p:cNvSpPr>
            <a:spLocks noGrp="1"/>
          </p:cNvSpPr>
          <p:nvPr>
            <p:ph idx="1"/>
          </p:nvPr>
        </p:nvSpPr>
        <p:spPr/>
        <p:txBody>
          <a:bodyPr>
            <a:normAutofit/>
          </a:bodyPr>
          <a:lstStyle/>
          <a:p>
            <a:r>
              <a:rPr lang="en-GB" sz="2100" dirty="0"/>
              <a:t>The mosque reflected the three core characteristics – community ownership, trust and sustainability – essential to make any development initiative a success.  </a:t>
            </a:r>
          </a:p>
          <a:p>
            <a:endParaRPr lang="en-GB" sz="2100" dirty="0"/>
          </a:p>
          <a:p>
            <a:r>
              <a:rPr lang="en-US" dirty="0"/>
              <a:t>Mosques in achieving Sustainable Development – Goals (SDGs) - Poverty Reduction, Hunger/Food Security, Health, Education, Gender Equality, Water and Sanitation, Climate Change and others to come.  </a:t>
            </a:r>
          </a:p>
          <a:p>
            <a:endParaRPr lang="en-US" dirty="0"/>
          </a:p>
        </p:txBody>
      </p:sp>
    </p:spTree>
    <p:extLst>
      <p:ext uri="{BB962C8B-B14F-4D97-AF65-F5344CB8AC3E}">
        <p14:creationId xmlns:p14="http://schemas.microsoft.com/office/powerpoint/2010/main" val="3808852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AAB4A-3761-4254-BD1D-1DC3ACADDD41}"/>
              </a:ext>
            </a:extLst>
          </p:cNvPr>
          <p:cNvSpPr>
            <a:spLocks noGrp="1"/>
          </p:cNvSpPr>
          <p:nvPr>
            <p:ph type="title"/>
          </p:nvPr>
        </p:nvSpPr>
        <p:spPr>
          <a:xfrm>
            <a:off x="1451579" y="804519"/>
            <a:ext cx="10117122" cy="1049235"/>
          </a:xfrm>
        </p:spPr>
        <p:txBody>
          <a:bodyPr/>
          <a:lstStyle/>
          <a:p>
            <a:r>
              <a:rPr lang="en-US" dirty="0"/>
              <a:t>Practical suggestions</a:t>
            </a:r>
            <a:endParaRPr lang="en-GB" dirty="0"/>
          </a:p>
        </p:txBody>
      </p:sp>
      <p:sp>
        <p:nvSpPr>
          <p:cNvPr id="3" name="Content Placeholder 2">
            <a:extLst>
              <a:ext uri="{FF2B5EF4-FFF2-40B4-BE49-F238E27FC236}">
                <a16:creationId xmlns:a16="http://schemas.microsoft.com/office/drawing/2014/main" id="{EF13009B-255A-4B9D-BFE1-67CD7A51E84F}"/>
              </a:ext>
            </a:extLst>
          </p:cNvPr>
          <p:cNvSpPr>
            <a:spLocks noGrp="1"/>
          </p:cNvSpPr>
          <p:nvPr>
            <p:ph idx="1"/>
          </p:nvPr>
        </p:nvSpPr>
        <p:spPr/>
        <p:txBody>
          <a:bodyPr>
            <a:normAutofit/>
          </a:bodyPr>
          <a:lstStyle/>
          <a:p>
            <a:r>
              <a:rPr lang="en-US" dirty="0"/>
              <a:t>Mosque as a physical and spiritual place with potential for – First Aid, Vocational Training, Youth Counselling, Mental Health Care, Character Building, School Enrolment, Vaccination Drives, Hygiene.  </a:t>
            </a:r>
          </a:p>
          <a:p>
            <a:endParaRPr lang="en-US" dirty="0"/>
          </a:p>
          <a:p>
            <a:r>
              <a:rPr lang="en-GB" dirty="0"/>
              <a:t>Taking an inclusive and grassroots approach, imams/leaders of areas mosques/churches/temples or other community based religious institutions (or their representatives, service leaders) should be made part of district/sub-district/town level development committees.</a:t>
            </a:r>
          </a:p>
        </p:txBody>
      </p:sp>
    </p:spTree>
    <p:extLst>
      <p:ext uri="{BB962C8B-B14F-4D97-AF65-F5344CB8AC3E}">
        <p14:creationId xmlns:p14="http://schemas.microsoft.com/office/powerpoint/2010/main" val="3401421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E2234-425E-448C-BA9E-C66DD8C58355}"/>
              </a:ext>
            </a:extLst>
          </p:cNvPr>
          <p:cNvSpPr>
            <a:spLocks noGrp="1"/>
          </p:cNvSpPr>
          <p:nvPr>
            <p:ph type="title"/>
          </p:nvPr>
        </p:nvSpPr>
        <p:spPr/>
        <p:txBody>
          <a:bodyPr/>
          <a:lstStyle/>
          <a:p>
            <a:r>
              <a:rPr lang="en-US" dirty="0"/>
              <a:t>key take away</a:t>
            </a:r>
            <a:br>
              <a:rPr lang="en-US" dirty="0"/>
            </a:br>
            <a:endParaRPr lang="en-GB" dirty="0"/>
          </a:p>
        </p:txBody>
      </p:sp>
      <p:sp>
        <p:nvSpPr>
          <p:cNvPr id="3" name="Content Placeholder 2">
            <a:extLst>
              <a:ext uri="{FF2B5EF4-FFF2-40B4-BE49-F238E27FC236}">
                <a16:creationId xmlns:a16="http://schemas.microsoft.com/office/drawing/2014/main" id="{07FE5FB6-7DF0-4575-8A59-EDB93FF9B7FB}"/>
              </a:ext>
            </a:extLst>
          </p:cNvPr>
          <p:cNvSpPr>
            <a:spLocks noGrp="1"/>
          </p:cNvSpPr>
          <p:nvPr>
            <p:ph idx="1"/>
          </p:nvPr>
        </p:nvSpPr>
        <p:spPr/>
        <p:txBody>
          <a:bodyPr>
            <a:normAutofit lnSpcReduction="10000"/>
          </a:bodyPr>
          <a:lstStyle/>
          <a:p>
            <a:r>
              <a:rPr lang="en-GB" sz="2000" dirty="0"/>
              <a:t>In societies where religion is a defining feature of individual and collective identity, a powerful religious narrative and worldview are likely to permeate, if not prevail, in the socio-cultural environment. </a:t>
            </a:r>
          </a:p>
          <a:p>
            <a:r>
              <a:rPr lang="en-GB" dirty="0"/>
              <a:t>Pakistan as a Muslim majority country has a huge untapped potential in leveraging the institution of mosque to achieve socio-economic and behavioural transformation goals of building tolerant, inclusive, prosperous and a happier society.  </a:t>
            </a:r>
          </a:p>
          <a:p>
            <a:r>
              <a:rPr lang="en-GB" dirty="0"/>
              <a:t>For this to happen, worshippers and others need to reform and reimagine the role of the mosque as a dynamic and vibrant community welfare institution with demonstrated community ownership, trust and sustainability.   </a:t>
            </a:r>
            <a:endParaRPr lang="en-US" sz="2000" dirty="0"/>
          </a:p>
        </p:txBody>
      </p:sp>
    </p:spTree>
    <p:extLst>
      <p:ext uri="{BB962C8B-B14F-4D97-AF65-F5344CB8AC3E}">
        <p14:creationId xmlns:p14="http://schemas.microsoft.com/office/powerpoint/2010/main" val="173859399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394</TotalTime>
  <Words>735</Words>
  <Application>Microsoft Office PowerPoint</Application>
  <PresentationFormat>Widescreen</PresentationFormat>
  <Paragraphs>70</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Cambria</vt:lpstr>
      <vt:lpstr>Garamond</vt:lpstr>
      <vt:lpstr>Gill Sans MT</vt:lpstr>
      <vt:lpstr>Times New Roman</vt:lpstr>
      <vt:lpstr>Gallery</vt:lpstr>
      <vt:lpstr>Book LAUNCH Dec 22, 2021 PIDE, Islamabad</vt:lpstr>
      <vt:lpstr>PowerPoint Presentation</vt:lpstr>
      <vt:lpstr>mosque and the 2005 earthquake </vt:lpstr>
      <vt:lpstr>Socio-economic &amp; cultural services of the mosque</vt:lpstr>
      <vt:lpstr>PowerPoint Presentation</vt:lpstr>
      <vt:lpstr>Opportunities Vs Challenges to engagement with religious institutions </vt:lpstr>
      <vt:lpstr>Religion, Mosques and Development</vt:lpstr>
      <vt:lpstr>Practical suggestions</vt:lpstr>
      <vt:lpstr>key take away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the mosque in building resilient societies</dc:title>
  <dc:creator>Abdur Rehman</dc:creator>
  <cp:lastModifiedBy>Abdur Rehman Cheema</cp:lastModifiedBy>
  <cp:revision>32</cp:revision>
  <dcterms:created xsi:type="dcterms:W3CDTF">2018-11-05T10:58:36Z</dcterms:created>
  <dcterms:modified xsi:type="dcterms:W3CDTF">2021-12-22T06:38:38Z</dcterms:modified>
</cp:coreProperties>
</file>