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8" r:id="rId4"/>
    <p:sldId id="257" r:id="rId5"/>
    <p:sldId id="262" r:id="rId6"/>
    <p:sldId id="280" r:id="rId7"/>
    <p:sldId id="284" r:id="rId8"/>
    <p:sldId id="285" r:id="rId9"/>
    <p:sldId id="267" r:id="rId10"/>
    <p:sldId id="269" r:id="rId11"/>
    <p:sldId id="266" r:id="rId12"/>
    <p:sldId id="287" r:id="rId13"/>
    <p:sldId id="281" r:id="rId14"/>
    <p:sldId id="274" r:id="rId15"/>
    <p:sldId id="270" r:id="rId16"/>
    <p:sldId id="271" r:id="rId17"/>
    <p:sldId id="272" r:id="rId18"/>
    <p:sldId id="273" r:id="rId19"/>
    <p:sldId id="278" r:id="rId20"/>
    <p:sldId id="279" r:id="rId21"/>
    <p:sldId id="282" r:id="rId22"/>
    <p:sldId id="283" r:id="rId23"/>
    <p:sldId id="286" r:id="rId24"/>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7" d="100"/>
          <a:sy n="97" d="100"/>
        </p:scale>
        <p:origin x="144"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chartUserShapes" Target="../drawings/drawing1.xml" /></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000" dirty="0">
                <a:latin typeface="Aharoni" panose="02010803020104030203" pitchFamily="2" charset="-79"/>
                <a:cs typeface="Aharoni" panose="02010803020104030203" pitchFamily="2" charset="-79"/>
              </a:rPr>
              <a:t>Legal Status of Housing Societies in Islamabad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explosion val="15"/>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0DFC-446A-BD65-D3FD307EF812}"/>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0DFC-446A-BD65-D3FD307EF812}"/>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0DFC-446A-BD65-D3FD307EF812}"/>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0DFC-446A-BD65-D3FD307EF812}"/>
              </c:ext>
            </c:extLst>
          </c:dPt>
          <c:dLbls>
            <c:dLbl>
              <c:idx val="0"/>
              <c:layout>
                <c:manualLayout>
                  <c:x val="5.6394605109672306E-2"/>
                  <c:y val="4.3814441881330032E-2"/>
                </c:manualLayout>
              </c:layout>
              <c:tx>
                <c:rich>
                  <a:bodyPr/>
                  <a:lstStyle/>
                  <a:p>
                    <a:fld id="{D5E56E3B-F140-4BCC-B79D-477EF4AD158F}" type="CATEGORYNAME">
                      <a:rPr lang="en-US"/>
                      <a:pPr/>
                      <a:t>[CATEGORY NAME]</a:t>
                    </a:fld>
                    <a:r>
                      <a:rPr lang="en-US"/>
                      <a:t>
</a:t>
                    </a:r>
                    <a:fld id="{A17ECF58-9E7C-4B77-A418-434222695697}"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FC-446A-BD65-D3FD307EF812}"/>
                </c:ext>
              </c:extLst>
            </c:dLbl>
            <c:dLbl>
              <c:idx val="1"/>
              <c:layout>
                <c:manualLayout>
                  <c:x val="0.11640424900842616"/>
                  <c:y val="7.3453623153994452E-2"/>
                </c:manualLayout>
              </c:layout>
              <c:tx>
                <c:rich>
                  <a:bodyPr/>
                  <a:lstStyle/>
                  <a:p>
                    <a:fld id="{811D4E29-5C77-49BD-A34D-9016AEDAA5C3}" type="CATEGORYNAME">
                      <a:rPr lang="en-US"/>
                      <a:pPr/>
                      <a:t>[CATEGORY NAME]</a:t>
                    </a:fld>
                    <a:r>
                      <a:rPr lang="en-US"/>
                      <a:t>
</a:t>
                    </a:r>
                    <a:fld id="{BA445C1D-EB85-414C-9211-C47968DDA2BC}"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FC-446A-BD65-D3FD307EF812}"/>
                </c:ext>
              </c:extLst>
            </c:dLbl>
            <c:dLbl>
              <c:idx val="2"/>
              <c:layout>
                <c:manualLayout>
                  <c:x val="3.5427380132999273E-2"/>
                  <c:y val="0.15077322647398864"/>
                </c:manualLayout>
              </c:layout>
              <c:tx>
                <c:rich>
                  <a:bodyPr/>
                  <a:lstStyle/>
                  <a:p>
                    <a:fld id="{DCC202BE-68D1-4045-9654-91EE9575891D}" type="CATEGORYNAME">
                      <a:rPr lang="en-US"/>
                      <a:pPr/>
                      <a:t>[CATEGORY NAME]</a:t>
                    </a:fld>
                    <a:r>
                      <a:rPr lang="en-US"/>
                      <a:t>
</a:t>
                    </a:r>
                    <a:fld id="{05FDE90E-D748-4CBA-84AD-40E749AA7F29}"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FC-446A-BD65-D3FD307EF812}"/>
                </c:ext>
              </c:extLst>
            </c:dLbl>
            <c:dLbl>
              <c:idx val="3"/>
              <c:layout>
                <c:manualLayout>
                  <c:x val="-3.325835685955035E-2"/>
                  <c:y val="5.5412382379329161E-2"/>
                </c:manualLayout>
              </c:layout>
              <c:tx>
                <c:rich>
                  <a:bodyPr/>
                  <a:lstStyle/>
                  <a:p>
                    <a:fld id="{1F0B62D3-4D8F-4095-BF7C-998AE8FFA90E}" type="CATEGORYNAME">
                      <a:rPr lang="en-US"/>
                      <a:pPr/>
                      <a:t>[CATEGORY NAME]</a:t>
                    </a:fld>
                    <a:r>
                      <a:rPr lang="en-US"/>
                      <a:t>
</a:t>
                    </a:r>
                    <a:fld id="{1BE810F4-6683-4BC0-85B2-CB610D1D5CE2}"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DFC-446A-BD65-D3FD307EF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'[societies analysis.xlsx]Sheet11'!$B$69:$E$69</c:f>
              <c:strCache>
                <c:ptCount val="4"/>
                <c:pt idx="0">
                  <c:v>Approved</c:v>
                </c:pt>
                <c:pt idx="1">
                  <c:v>Cancelled </c:v>
                </c:pt>
                <c:pt idx="2">
                  <c:v>Not Issued</c:v>
                </c:pt>
                <c:pt idx="3">
                  <c:v>Illegal</c:v>
                </c:pt>
              </c:strCache>
            </c:strRef>
          </c:cat>
          <c:val>
            <c:numRef>
              <c:f>'[societies analysis.xlsx]Sheet11'!$B$70:$E$70</c:f>
              <c:numCache>
                <c:formatCode>General</c:formatCode>
                <c:ptCount val="4"/>
                <c:pt idx="0">
                  <c:v>21</c:v>
                </c:pt>
                <c:pt idx="1">
                  <c:v>9</c:v>
                </c:pt>
                <c:pt idx="2">
                  <c:v>32</c:v>
                </c:pt>
                <c:pt idx="3">
                  <c:v>140</c:v>
                </c:pt>
              </c:numCache>
            </c:numRef>
          </c:val>
          <c:extLst>
            <c:ext xmlns:c16="http://schemas.microsoft.com/office/drawing/2014/chart" uri="{C3380CC4-5D6E-409C-BE32-E72D297353CC}">
              <c16:uniqueId val="{00000008-0DFC-446A-BD65-D3FD307EF812}"/>
            </c:ext>
          </c:extLst>
        </c:ser>
        <c:dLbls>
          <c:dLblPos val="outEnd"/>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svg" /><Relationship Id="rId1" Type="http://schemas.openxmlformats.org/officeDocument/2006/relationships/image" Target="../media/image2.png" /><Relationship Id="rId6" Type="http://schemas.openxmlformats.org/officeDocument/2006/relationships/image" Target="../media/image7.svg" /><Relationship Id="rId5" Type="http://schemas.openxmlformats.org/officeDocument/2006/relationships/image" Target="../media/image6.png" /><Relationship Id="rId4" Type="http://schemas.openxmlformats.org/officeDocument/2006/relationships/image" Target="../media/image5.svg" /></Relationships>
</file>

<file path=ppt/diagrams/_rels/data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svg" /><Relationship Id="rId1" Type="http://schemas.openxmlformats.org/officeDocument/2006/relationships/image" Target="../media/image11.png" /><Relationship Id="rId4" Type="http://schemas.openxmlformats.org/officeDocument/2006/relationships/image" Target="../media/image14.svg" /></Relationships>
</file>

<file path=ppt/diagrams/_rels/data3.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svg" /><Relationship Id="rId1" Type="http://schemas.openxmlformats.org/officeDocument/2006/relationships/image" Target="../media/image16.png" /><Relationship Id="rId6" Type="http://schemas.openxmlformats.org/officeDocument/2006/relationships/image" Target="../media/image21.svg" /><Relationship Id="rId5" Type="http://schemas.openxmlformats.org/officeDocument/2006/relationships/image" Target="../media/image20.png" /><Relationship Id="rId4" Type="http://schemas.openxmlformats.org/officeDocument/2006/relationships/image" Target="../media/image19.svg" /></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svg" /><Relationship Id="rId1" Type="http://schemas.openxmlformats.org/officeDocument/2006/relationships/image" Target="../media/image2.png" /><Relationship Id="rId6" Type="http://schemas.openxmlformats.org/officeDocument/2006/relationships/image" Target="../media/image7.svg" /><Relationship Id="rId5" Type="http://schemas.openxmlformats.org/officeDocument/2006/relationships/image" Target="../media/image6.png" /><Relationship Id="rId4" Type="http://schemas.openxmlformats.org/officeDocument/2006/relationships/image" Target="../media/image5.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svg" /><Relationship Id="rId1" Type="http://schemas.openxmlformats.org/officeDocument/2006/relationships/image" Target="../media/image11.png" /><Relationship Id="rId4" Type="http://schemas.openxmlformats.org/officeDocument/2006/relationships/image" Target="../media/image14.svg" /></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svg" /><Relationship Id="rId1" Type="http://schemas.openxmlformats.org/officeDocument/2006/relationships/image" Target="../media/image16.png" /><Relationship Id="rId6" Type="http://schemas.openxmlformats.org/officeDocument/2006/relationships/image" Target="../media/image21.svg" /><Relationship Id="rId5" Type="http://schemas.openxmlformats.org/officeDocument/2006/relationships/image" Target="../media/image20.png" /><Relationship Id="rId4" Type="http://schemas.openxmlformats.org/officeDocument/2006/relationships/image" Target="../media/image19.sv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D69EE-D4AF-41AC-A1DE-546C46958EE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4A889E4-8798-498F-BF23-B1BB41325FF5}">
      <dgm:prSet/>
      <dgm:spPr/>
      <dgm:t>
        <a:bodyPr/>
        <a:lstStyle/>
        <a:p>
          <a:pPr>
            <a:lnSpc>
              <a:spcPct val="100000"/>
            </a:lnSpc>
          </a:pPr>
          <a:r>
            <a:rPr lang="en-GB"/>
            <a:t>What is a private housing society?</a:t>
          </a:r>
          <a:endParaRPr lang="en-US"/>
        </a:p>
      </dgm:t>
    </dgm:pt>
    <dgm:pt modelId="{A8B8815D-8EED-4114-8FE4-0A5D75B8F10C}" type="parTrans" cxnId="{00E4316E-6C44-414C-9EB4-CE95C01A6DEB}">
      <dgm:prSet/>
      <dgm:spPr/>
      <dgm:t>
        <a:bodyPr/>
        <a:lstStyle/>
        <a:p>
          <a:endParaRPr lang="en-US"/>
        </a:p>
      </dgm:t>
    </dgm:pt>
    <dgm:pt modelId="{198CC9A0-CAB5-4254-B550-183B244BDB1A}" type="sibTrans" cxnId="{00E4316E-6C44-414C-9EB4-CE95C01A6DEB}">
      <dgm:prSet/>
      <dgm:spPr/>
      <dgm:t>
        <a:bodyPr/>
        <a:lstStyle/>
        <a:p>
          <a:pPr>
            <a:lnSpc>
              <a:spcPct val="100000"/>
            </a:lnSpc>
          </a:pPr>
          <a:endParaRPr lang="en-US"/>
        </a:p>
      </dgm:t>
    </dgm:pt>
    <dgm:pt modelId="{DE93C748-3C2F-4345-BF8D-FA87A1C30834}">
      <dgm:prSet/>
      <dgm:spPr/>
      <dgm:t>
        <a:bodyPr/>
        <a:lstStyle/>
        <a:p>
          <a:pPr>
            <a:lnSpc>
              <a:spcPct val="100000"/>
            </a:lnSpc>
          </a:pPr>
          <a:r>
            <a:rPr lang="en-GB"/>
            <a:t>What is the regulatory regime?</a:t>
          </a:r>
          <a:endParaRPr lang="en-US"/>
        </a:p>
      </dgm:t>
    </dgm:pt>
    <dgm:pt modelId="{F5FC2480-C2B8-4CC1-8A7D-B73A6CB8C20D}" type="parTrans" cxnId="{9FE51E4D-1712-445E-A7B8-FCBC62E576A8}">
      <dgm:prSet/>
      <dgm:spPr/>
      <dgm:t>
        <a:bodyPr/>
        <a:lstStyle/>
        <a:p>
          <a:endParaRPr lang="en-US"/>
        </a:p>
      </dgm:t>
    </dgm:pt>
    <dgm:pt modelId="{CE0FA985-4F0E-4577-8987-739B872C23DE}" type="sibTrans" cxnId="{9FE51E4D-1712-445E-A7B8-FCBC62E576A8}">
      <dgm:prSet/>
      <dgm:spPr/>
      <dgm:t>
        <a:bodyPr/>
        <a:lstStyle/>
        <a:p>
          <a:pPr>
            <a:lnSpc>
              <a:spcPct val="100000"/>
            </a:lnSpc>
          </a:pPr>
          <a:endParaRPr lang="en-US"/>
        </a:p>
      </dgm:t>
    </dgm:pt>
    <dgm:pt modelId="{FF85A9F2-3465-4426-9ACB-4DFFFBEE4BB3}">
      <dgm:prSet/>
      <dgm:spPr/>
      <dgm:t>
        <a:bodyPr/>
        <a:lstStyle/>
        <a:p>
          <a:pPr>
            <a:lnSpc>
              <a:spcPct val="100000"/>
            </a:lnSpc>
          </a:pPr>
          <a:r>
            <a:rPr lang="en-GB"/>
            <a:t>What is the process?</a:t>
          </a:r>
          <a:endParaRPr lang="en-US"/>
        </a:p>
      </dgm:t>
    </dgm:pt>
    <dgm:pt modelId="{40B32ED0-BBDC-4A2E-874F-F844A63A713E}" type="parTrans" cxnId="{A3A5C99E-BA66-4414-90A4-6DA1FC498C17}">
      <dgm:prSet/>
      <dgm:spPr/>
      <dgm:t>
        <a:bodyPr/>
        <a:lstStyle/>
        <a:p>
          <a:endParaRPr lang="en-US"/>
        </a:p>
      </dgm:t>
    </dgm:pt>
    <dgm:pt modelId="{773CD4D1-DE1D-4784-9439-656D43C109B0}" type="sibTrans" cxnId="{A3A5C99E-BA66-4414-90A4-6DA1FC498C17}">
      <dgm:prSet/>
      <dgm:spPr/>
      <dgm:t>
        <a:bodyPr/>
        <a:lstStyle/>
        <a:p>
          <a:pPr>
            <a:lnSpc>
              <a:spcPct val="100000"/>
            </a:lnSpc>
          </a:pPr>
          <a:endParaRPr lang="en-US"/>
        </a:p>
      </dgm:t>
    </dgm:pt>
    <dgm:pt modelId="{CCDCBCC6-BC55-4840-984E-E5A36BF10EC0}">
      <dgm:prSet/>
      <dgm:spPr/>
      <dgm:t>
        <a:bodyPr/>
        <a:lstStyle/>
        <a:p>
          <a:pPr>
            <a:lnSpc>
              <a:spcPct val="100000"/>
            </a:lnSpc>
          </a:pPr>
          <a:r>
            <a:rPr lang="en-GB"/>
            <a:t>How much time?</a:t>
          </a:r>
          <a:endParaRPr lang="en-US"/>
        </a:p>
      </dgm:t>
    </dgm:pt>
    <dgm:pt modelId="{8E151BB3-1FA5-478D-8FC5-02BA347BDB20}" type="parTrans" cxnId="{F77FCE5E-D0C0-41EE-A5AA-C9CE07CE367A}">
      <dgm:prSet/>
      <dgm:spPr/>
      <dgm:t>
        <a:bodyPr/>
        <a:lstStyle/>
        <a:p>
          <a:endParaRPr lang="en-US"/>
        </a:p>
      </dgm:t>
    </dgm:pt>
    <dgm:pt modelId="{BF51F9FE-68FF-4FC7-909E-FBD2CC932E04}" type="sibTrans" cxnId="{F77FCE5E-D0C0-41EE-A5AA-C9CE07CE367A}">
      <dgm:prSet/>
      <dgm:spPr/>
      <dgm:t>
        <a:bodyPr/>
        <a:lstStyle/>
        <a:p>
          <a:endParaRPr lang="en-US"/>
        </a:p>
      </dgm:t>
    </dgm:pt>
    <dgm:pt modelId="{F34EB2D1-7562-4F39-9A3C-BB9074CA0BB0}" type="pres">
      <dgm:prSet presAssocID="{0F9D69EE-D4AF-41AC-A1DE-546C46958EED}" presName="root" presStyleCnt="0">
        <dgm:presLayoutVars>
          <dgm:dir/>
          <dgm:resizeHandles val="exact"/>
        </dgm:presLayoutVars>
      </dgm:prSet>
      <dgm:spPr/>
    </dgm:pt>
    <dgm:pt modelId="{342E85CE-CDC1-4BE3-B707-2E2191780DD4}" type="pres">
      <dgm:prSet presAssocID="{0F9D69EE-D4AF-41AC-A1DE-546C46958EED}" presName="container" presStyleCnt="0">
        <dgm:presLayoutVars>
          <dgm:dir/>
          <dgm:resizeHandles val="exact"/>
        </dgm:presLayoutVars>
      </dgm:prSet>
      <dgm:spPr/>
    </dgm:pt>
    <dgm:pt modelId="{AC359021-9642-4917-9FBB-F44AD1101C5D}" type="pres">
      <dgm:prSet presAssocID="{E4A889E4-8798-498F-BF23-B1BB41325FF5}" presName="compNode" presStyleCnt="0"/>
      <dgm:spPr/>
    </dgm:pt>
    <dgm:pt modelId="{21CF5419-DAC8-4297-84DA-435ED7E6BFBB}" type="pres">
      <dgm:prSet presAssocID="{E4A889E4-8798-498F-BF23-B1BB41325FF5}" presName="iconBgRect" presStyleLbl="bgShp" presStyleIdx="0" presStyleCnt="4"/>
      <dgm:spPr/>
    </dgm:pt>
    <dgm:pt modelId="{832CD57D-0D34-40BD-9328-E09FBCB46772}" type="pres">
      <dgm:prSet presAssocID="{E4A889E4-8798-498F-BF23-B1BB41325F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F74BE938-2CF6-4BF0-B514-B3020E46755A}" type="pres">
      <dgm:prSet presAssocID="{E4A889E4-8798-498F-BF23-B1BB41325FF5}" presName="spaceRect" presStyleCnt="0"/>
      <dgm:spPr/>
    </dgm:pt>
    <dgm:pt modelId="{1C65F8E9-358E-4CC1-A059-761C14CF4A57}" type="pres">
      <dgm:prSet presAssocID="{E4A889E4-8798-498F-BF23-B1BB41325FF5}" presName="textRect" presStyleLbl="revTx" presStyleIdx="0" presStyleCnt="4">
        <dgm:presLayoutVars>
          <dgm:chMax val="1"/>
          <dgm:chPref val="1"/>
        </dgm:presLayoutVars>
      </dgm:prSet>
      <dgm:spPr/>
    </dgm:pt>
    <dgm:pt modelId="{B6D0A1C4-C469-4A9D-B47B-D1173EB68B2C}" type="pres">
      <dgm:prSet presAssocID="{198CC9A0-CAB5-4254-B550-183B244BDB1A}" presName="sibTrans" presStyleLbl="sibTrans2D1" presStyleIdx="0" presStyleCnt="0"/>
      <dgm:spPr/>
    </dgm:pt>
    <dgm:pt modelId="{86B55D57-977A-4ABE-AC19-31AE45838750}" type="pres">
      <dgm:prSet presAssocID="{DE93C748-3C2F-4345-BF8D-FA87A1C30834}" presName="compNode" presStyleCnt="0"/>
      <dgm:spPr/>
    </dgm:pt>
    <dgm:pt modelId="{BA1D3D40-F44C-42C5-A0E5-02F6C9DD7EB3}" type="pres">
      <dgm:prSet presAssocID="{DE93C748-3C2F-4345-BF8D-FA87A1C30834}" presName="iconBgRect" presStyleLbl="bgShp" presStyleIdx="1" presStyleCnt="4"/>
      <dgm:spPr/>
    </dgm:pt>
    <dgm:pt modelId="{646420EF-C8C8-46D7-A4E3-C87A5167D9CF}" type="pres">
      <dgm:prSet presAssocID="{DE93C748-3C2F-4345-BF8D-FA87A1C308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97F38963-F509-4BBC-ABEB-CB85E97ABC6A}" type="pres">
      <dgm:prSet presAssocID="{DE93C748-3C2F-4345-BF8D-FA87A1C30834}" presName="spaceRect" presStyleCnt="0"/>
      <dgm:spPr/>
    </dgm:pt>
    <dgm:pt modelId="{1E430EB7-9084-4CCD-85A3-0EFBFCA4213B}" type="pres">
      <dgm:prSet presAssocID="{DE93C748-3C2F-4345-BF8D-FA87A1C30834}" presName="textRect" presStyleLbl="revTx" presStyleIdx="1" presStyleCnt="4">
        <dgm:presLayoutVars>
          <dgm:chMax val="1"/>
          <dgm:chPref val="1"/>
        </dgm:presLayoutVars>
      </dgm:prSet>
      <dgm:spPr/>
    </dgm:pt>
    <dgm:pt modelId="{634C3ED3-4EAE-4030-9C17-08DC86BCD2AD}" type="pres">
      <dgm:prSet presAssocID="{CE0FA985-4F0E-4577-8987-739B872C23DE}" presName="sibTrans" presStyleLbl="sibTrans2D1" presStyleIdx="0" presStyleCnt="0"/>
      <dgm:spPr/>
    </dgm:pt>
    <dgm:pt modelId="{1B0E07F4-A11B-432E-8F02-57DC3D9FB199}" type="pres">
      <dgm:prSet presAssocID="{FF85A9F2-3465-4426-9ACB-4DFFFBEE4BB3}" presName="compNode" presStyleCnt="0"/>
      <dgm:spPr/>
    </dgm:pt>
    <dgm:pt modelId="{4EF9A042-B355-4386-BE84-A1220FDDE9BB}" type="pres">
      <dgm:prSet presAssocID="{FF85A9F2-3465-4426-9ACB-4DFFFBEE4BB3}" presName="iconBgRect" presStyleLbl="bgShp" presStyleIdx="2" presStyleCnt="4"/>
      <dgm:spPr/>
    </dgm:pt>
    <dgm:pt modelId="{8A27423F-E779-49C5-B899-308ABB8018CA}" type="pres">
      <dgm:prSet presAssocID="{FF85A9F2-3465-4426-9ACB-4DFFFBEE4B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row Circle"/>
        </a:ext>
      </dgm:extLst>
    </dgm:pt>
    <dgm:pt modelId="{9904232D-BFCE-47F7-AEE0-3A1EC67285C4}" type="pres">
      <dgm:prSet presAssocID="{FF85A9F2-3465-4426-9ACB-4DFFFBEE4BB3}" presName="spaceRect" presStyleCnt="0"/>
      <dgm:spPr/>
    </dgm:pt>
    <dgm:pt modelId="{74430E50-39CC-4151-94F9-1A47C65D7B16}" type="pres">
      <dgm:prSet presAssocID="{FF85A9F2-3465-4426-9ACB-4DFFFBEE4BB3}" presName="textRect" presStyleLbl="revTx" presStyleIdx="2" presStyleCnt="4">
        <dgm:presLayoutVars>
          <dgm:chMax val="1"/>
          <dgm:chPref val="1"/>
        </dgm:presLayoutVars>
      </dgm:prSet>
      <dgm:spPr/>
    </dgm:pt>
    <dgm:pt modelId="{6867176A-9276-49AE-8295-98BDA105A4DC}" type="pres">
      <dgm:prSet presAssocID="{773CD4D1-DE1D-4784-9439-656D43C109B0}" presName="sibTrans" presStyleLbl="sibTrans2D1" presStyleIdx="0" presStyleCnt="0"/>
      <dgm:spPr/>
    </dgm:pt>
    <dgm:pt modelId="{D022DF7F-19D1-43CC-B326-E943E8E74178}" type="pres">
      <dgm:prSet presAssocID="{CCDCBCC6-BC55-4840-984E-E5A36BF10EC0}" presName="compNode" presStyleCnt="0"/>
      <dgm:spPr/>
    </dgm:pt>
    <dgm:pt modelId="{E34AB726-6ABC-4E59-A31B-FEB589CCA19D}" type="pres">
      <dgm:prSet presAssocID="{CCDCBCC6-BC55-4840-984E-E5A36BF10EC0}" presName="iconBgRect" presStyleLbl="bgShp" presStyleIdx="3" presStyleCnt="4"/>
      <dgm:spPr/>
    </dgm:pt>
    <dgm:pt modelId="{32BDCAA6-FB20-4EC9-83B5-2C611C7DE8C0}" type="pres">
      <dgm:prSet presAssocID="{CCDCBCC6-BC55-4840-984E-E5A36BF10E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5C79B17C-9945-4FE4-B431-F1FD5D5497DB}" type="pres">
      <dgm:prSet presAssocID="{CCDCBCC6-BC55-4840-984E-E5A36BF10EC0}" presName="spaceRect" presStyleCnt="0"/>
      <dgm:spPr/>
    </dgm:pt>
    <dgm:pt modelId="{5F044E0C-D41D-4388-8F71-29530B6FFE18}" type="pres">
      <dgm:prSet presAssocID="{CCDCBCC6-BC55-4840-984E-E5A36BF10EC0}" presName="textRect" presStyleLbl="revTx" presStyleIdx="3" presStyleCnt="4">
        <dgm:presLayoutVars>
          <dgm:chMax val="1"/>
          <dgm:chPref val="1"/>
        </dgm:presLayoutVars>
      </dgm:prSet>
      <dgm:spPr/>
    </dgm:pt>
  </dgm:ptLst>
  <dgm:cxnLst>
    <dgm:cxn modelId="{AA8FFA29-6A69-45EC-A264-E4F2AC67BB12}" type="presOf" srcId="{0F9D69EE-D4AF-41AC-A1DE-546C46958EED}" destId="{F34EB2D1-7562-4F39-9A3C-BB9074CA0BB0}" srcOrd="0" destOrd="0" presId="urn:microsoft.com/office/officeart/2018/2/layout/IconCircleList"/>
    <dgm:cxn modelId="{512CF233-98E6-4857-A145-94F303B449FC}" type="presOf" srcId="{FF85A9F2-3465-4426-9ACB-4DFFFBEE4BB3}" destId="{74430E50-39CC-4151-94F9-1A47C65D7B16}" srcOrd="0" destOrd="0" presId="urn:microsoft.com/office/officeart/2018/2/layout/IconCircleList"/>
    <dgm:cxn modelId="{A8661336-42DC-40C5-8361-8A459F101BD6}" type="presOf" srcId="{CCDCBCC6-BC55-4840-984E-E5A36BF10EC0}" destId="{5F044E0C-D41D-4388-8F71-29530B6FFE18}" srcOrd="0" destOrd="0" presId="urn:microsoft.com/office/officeart/2018/2/layout/IconCircleList"/>
    <dgm:cxn modelId="{BDCEF85C-CF3B-4F01-B3E0-75135516D7E6}" type="presOf" srcId="{E4A889E4-8798-498F-BF23-B1BB41325FF5}" destId="{1C65F8E9-358E-4CC1-A059-761C14CF4A57}" srcOrd="0" destOrd="0" presId="urn:microsoft.com/office/officeart/2018/2/layout/IconCircleList"/>
    <dgm:cxn modelId="{F77FCE5E-D0C0-41EE-A5AA-C9CE07CE367A}" srcId="{0F9D69EE-D4AF-41AC-A1DE-546C46958EED}" destId="{CCDCBCC6-BC55-4840-984E-E5A36BF10EC0}" srcOrd="3" destOrd="0" parTransId="{8E151BB3-1FA5-478D-8FC5-02BA347BDB20}" sibTransId="{BF51F9FE-68FF-4FC7-909E-FBD2CC932E04}"/>
    <dgm:cxn modelId="{2B25EC48-110A-4F75-98BF-E97CFC4B4D6D}" type="presOf" srcId="{DE93C748-3C2F-4345-BF8D-FA87A1C30834}" destId="{1E430EB7-9084-4CCD-85A3-0EFBFCA4213B}" srcOrd="0" destOrd="0" presId="urn:microsoft.com/office/officeart/2018/2/layout/IconCircleList"/>
    <dgm:cxn modelId="{9FE51E4D-1712-445E-A7B8-FCBC62E576A8}" srcId="{0F9D69EE-D4AF-41AC-A1DE-546C46958EED}" destId="{DE93C748-3C2F-4345-BF8D-FA87A1C30834}" srcOrd="1" destOrd="0" parTransId="{F5FC2480-C2B8-4CC1-8A7D-B73A6CB8C20D}" sibTransId="{CE0FA985-4F0E-4577-8987-739B872C23DE}"/>
    <dgm:cxn modelId="{00E4316E-6C44-414C-9EB4-CE95C01A6DEB}" srcId="{0F9D69EE-D4AF-41AC-A1DE-546C46958EED}" destId="{E4A889E4-8798-498F-BF23-B1BB41325FF5}" srcOrd="0" destOrd="0" parTransId="{A8B8815D-8EED-4114-8FE4-0A5D75B8F10C}" sibTransId="{198CC9A0-CAB5-4254-B550-183B244BDB1A}"/>
    <dgm:cxn modelId="{6338C088-977D-4434-9B66-CFC8CE2FEED2}" type="presOf" srcId="{773CD4D1-DE1D-4784-9439-656D43C109B0}" destId="{6867176A-9276-49AE-8295-98BDA105A4DC}" srcOrd="0" destOrd="0" presId="urn:microsoft.com/office/officeart/2018/2/layout/IconCircleList"/>
    <dgm:cxn modelId="{A3A5C99E-BA66-4414-90A4-6DA1FC498C17}" srcId="{0F9D69EE-D4AF-41AC-A1DE-546C46958EED}" destId="{FF85A9F2-3465-4426-9ACB-4DFFFBEE4BB3}" srcOrd="2" destOrd="0" parTransId="{40B32ED0-BBDC-4A2E-874F-F844A63A713E}" sibTransId="{773CD4D1-DE1D-4784-9439-656D43C109B0}"/>
    <dgm:cxn modelId="{3B7930BD-6CC5-4A7D-8CE1-BBB85B292D99}" type="presOf" srcId="{198CC9A0-CAB5-4254-B550-183B244BDB1A}" destId="{B6D0A1C4-C469-4A9D-B47B-D1173EB68B2C}" srcOrd="0" destOrd="0" presId="urn:microsoft.com/office/officeart/2018/2/layout/IconCircleList"/>
    <dgm:cxn modelId="{C81E24DA-A4F4-48C4-B210-E0640261C63B}" type="presOf" srcId="{CE0FA985-4F0E-4577-8987-739B872C23DE}" destId="{634C3ED3-4EAE-4030-9C17-08DC86BCD2AD}" srcOrd="0" destOrd="0" presId="urn:microsoft.com/office/officeart/2018/2/layout/IconCircleList"/>
    <dgm:cxn modelId="{E0CD67C4-813F-4F6F-A14C-B4B0D910E5AD}" type="presParOf" srcId="{F34EB2D1-7562-4F39-9A3C-BB9074CA0BB0}" destId="{342E85CE-CDC1-4BE3-B707-2E2191780DD4}" srcOrd="0" destOrd="0" presId="urn:microsoft.com/office/officeart/2018/2/layout/IconCircleList"/>
    <dgm:cxn modelId="{AEB1806F-DFD1-4C3E-9867-CD1A55A1EA4E}" type="presParOf" srcId="{342E85CE-CDC1-4BE3-B707-2E2191780DD4}" destId="{AC359021-9642-4917-9FBB-F44AD1101C5D}" srcOrd="0" destOrd="0" presId="urn:microsoft.com/office/officeart/2018/2/layout/IconCircleList"/>
    <dgm:cxn modelId="{C9AD2C49-2687-4C33-8BEC-03818511B37B}" type="presParOf" srcId="{AC359021-9642-4917-9FBB-F44AD1101C5D}" destId="{21CF5419-DAC8-4297-84DA-435ED7E6BFBB}" srcOrd="0" destOrd="0" presId="urn:microsoft.com/office/officeart/2018/2/layout/IconCircleList"/>
    <dgm:cxn modelId="{4AF853B3-9DCD-4964-BFE2-5BB55CBC1318}" type="presParOf" srcId="{AC359021-9642-4917-9FBB-F44AD1101C5D}" destId="{832CD57D-0D34-40BD-9328-E09FBCB46772}" srcOrd="1" destOrd="0" presId="urn:microsoft.com/office/officeart/2018/2/layout/IconCircleList"/>
    <dgm:cxn modelId="{0EEFC838-0B9F-478C-94C1-6C64C3567AB5}" type="presParOf" srcId="{AC359021-9642-4917-9FBB-F44AD1101C5D}" destId="{F74BE938-2CF6-4BF0-B514-B3020E46755A}" srcOrd="2" destOrd="0" presId="urn:microsoft.com/office/officeart/2018/2/layout/IconCircleList"/>
    <dgm:cxn modelId="{E09ED161-1297-49E8-9176-5E3E26AFE246}" type="presParOf" srcId="{AC359021-9642-4917-9FBB-F44AD1101C5D}" destId="{1C65F8E9-358E-4CC1-A059-761C14CF4A57}" srcOrd="3" destOrd="0" presId="urn:microsoft.com/office/officeart/2018/2/layout/IconCircleList"/>
    <dgm:cxn modelId="{49DECAE7-F151-4F74-8C23-A142B97109C1}" type="presParOf" srcId="{342E85CE-CDC1-4BE3-B707-2E2191780DD4}" destId="{B6D0A1C4-C469-4A9D-B47B-D1173EB68B2C}" srcOrd="1" destOrd="0" presId="urn:microsoft.com/office/officeart/2018/2/layout/IconCircleList"/>
    <dgm:cxn modelId="{BF2D5EB4-4D6E-45CC-ADC9-78C45FE302F2}" type="presParOf" srcId="{342E85CE-CDC1-4BE3-B707-2E2191780DD4}" destId="{86B55D57-977A-4ABE-AC19-31AE45838750}" srcOrd="2" destOrd="0" presId="urn:microsoft.com/office/officeart/2018/2/layout/IconCircleList"/>
    <dgm:cxn modelId="{9934B0D4-02A6-4B5B-92DF-532E99B80577}" type="presParOf" srcId="{86B55D57-977A-4ABE-AC19-31AE45838750}" destId="{BA1D3D40-F44C-42C5-A0E5-02F6C9DD7EB3}" srcOrd="0" destOrd="0" presId="urn:microsoft.com/office/officeart/2018/2/layout/IconCircleList"/>
    <dgm:cxn modelId="{B717EB66-EB4A-4B22-9F7E-30E5EE196CC0}" type="presParOf" srcId="{86B55D57-977A-4ABE-AC19-31AE45838750}" destId="{646420EF-C8C8-46D7-A4E3-C87A5167D9CF}" srcOrd="1" destOrd="0" presId="urn:microsoft.com/office/officeart/2018/2/layout/IconCircleList"/>
    <dgm:cxn modelId="{5DD581C0-AF8E-4D7A-BD6C-854311CBFC3B}" type="presParOf" srcId="{86B55D57-977A-4ABE-AC19-31AE45838750}" destId="{97F38963-F509-4BBC-ABEB-CB85E97ABC6A}" srcOrd="2" destOrd="0" presId="urn:microsoft.com/office/officeart/2018/2/layout/IconCircleList"/>
    <dgm:cxn modelId="{1D231D13-115B-4420-94B6-7C1671730642}" type="presParOf" srcId="{86B55D57-977A-4ABE-AC19-31AE45838750}" destId="{1E430EB7-9084-4CCD-85A3-0EFBFCA4213B}" srcOrd="3" destOrd="0" presId="urn:microsoft.com/office/officeart/2018/2/layout/IconCircleList"/>
    <dgm:cxn modelId="{04EAF019-BC9D-446A-BB31-2D560B4DE06A}" type="presParOf" srcId="{342E85CE-CDC1-4BE3-B707-2E2191780DD4}" destId="{634C3ED3-4EAE-4030-9C17-08DC86BCD2AD}" srcOrd="3" destOrd="0" presId="urn:microsoft.com/office/officeart/2018/2/layout/IconCircleList"/>
    <dgm:cxn modelId="{41E6C2A0-460F-4BE4-8E91-1C8AEFDAADE1}" type="presParOf" srcId="{342E85CE-CDC1-4BE3-B707-2E2191780DD4}" destId="{1B0E07F4-A11B-432E-8F02-57DC3D9FB199}" srcOrd="4" destOrd="0" presId="urn:microsoft.com/office/officeart/2018/2/layout/IconCircleList"/>
    <dgm:cxn modelId="{7788CC45-36E6-4319-8EE9-CB3776D12389}" type="presParOf" srcId="{1B0E07F4-A11B-432E-8F02-57DC3D9FB199}" destId="{4EF9A042-B355-4386-BE84-A1220FDDE9BB}" srcOrd="0" destOrd="0" presId="urn:microsoft.com/office/officeart/2018/2/layout/IconCircleList"/>
    <dgm:cxn modelId="{25226AA4-B00A-4C0B-BA67-EBDC08424BB3}" type="presParOf" srcId="{1B0E07F4-A11B-432E-8F02-57DC3D9FB199}" destId="{8A27423F-E779-49C5-B899-308ABB8018CA}" srcOrd="1" destOrd="0" presId="urn:microsoft.com/office/officeart/2018/2/layout/IconCircleList"/>
    <dgm:cxn modelId="{47CBB452-83CF-4F9A-A92E-9670FEFB73B9}" type="presParOf" srcId="{1B0E07F4-A11B-432E-8F02-57DC3D9FB199}" destId="{9904232D-BFCE-47F7-AEE0-3A1EC67285C4}" srcOrd="2" destOrd="0" presId="urn:microsoft.com/office/officeart/2018/2/layout/IconCircleList"/>
    <dgm:cxn modelId="{49F2F5CF-437A-4235-8AD9-ABC230AC1DCE}" type="presParOf" srcId="{1B0E07F4-A11B-432E-8F02-57DC3D9FB199}" destId="{74430E50-39CC-4151-94F9-1A47C65D7B16}" srcOrd="3" destOrd="0" presId="urn:microsoft.com/office/officeart/2018/2/layout/IconCircleList"/>
    <dgm:cxn modelId="{D54BE7F9-DA78-4C8E-AD63-30D0EFBB9BB1}" type="presParOf" srcId="{342E85CE-CDC1-4BE3-B707-2E2191780DD4}" destId="{6867176A-9276-49AE-8295-98BDA105A4DC}" srcOrd="5" destOrd="0" presId="urn:microsoft.com/office/officeart/2018/2/layout/IconCircleList"/>
    <dgm:cxn modelId="{DC975E1F-07CC-4F3A-897C-A33BFF5C0611}" type="presParOf" srcId="{342E85CE-CDC1-4BE3-B707-2E2191780DD4}" destId="{D022DF7F-19D1-43CC-B326-E943E8E74178}" srcOrd="6" destOrd="0" presId="urn:microsoft.com/office/officeart/2018/2/layout/IconCircleList"/>
    <dgm:cxn modelId="{595E0419-FF96-48EF-999B-2771A6FE5EBE}" type="presParOf" srcId="{D022DF7F-19D1-43CC-B326-E943E8E74178}" destId="{E34AB726-6ABC-4E59-A31B-FEB589CCA19D}" srcOrd="0" destOrd="0" presId="urn:microsoft.com/office/officeart/2018/2/layout/IconCircleList"/>
    <dgm:cxn modelId="{7547230D-8E95-4C2D-B08B-DCC0FD711840}" type="presParOf" srcId="{D022DF7F-19D1-43CC-B326-E943E8E74178}" destId="{32BDCAA6-FB20-4EC9-83B5-2C611C7DE8C0}" srcOrd="1" destOrd="0" presId="urn:microsoft.com/office/officeart/2018/2/layout/IconCircleList"/>
    <dgm:cxn modelId="{4FAB5370-D447-411D-818D-778822B24588}" type="presParOf" srcId="{D022DF7F-19D1-43CC-B326-E943E8E74178}" destId="{5C79B17C-9945-4FE4-B431-F1FD5D5497DB}" srcOrd="2" destOrd="0" presId="urn:microsoft.com/office/officeart/2018/2/layout/IconCircleList"/>
    <dgm:cxn modelId="{128598BF-EA98-4977-A0C6-94482DFD4A26}" type="presParOf" srcId="{D022DF7F-19D1-43CC-B326-E943E8E74178}" destId="{5F044E0C-D41D-4388-8F71-29530B6FFE1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50DD6-E1AE-4A72-8147-7D61F35B474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5735D64-E34D-4149-9DE8-2E325C0AA1FD}">
      <dgm:prSet/>
      <dgm:spPr/>
      <dgm:t>
        <a:bodyPr/>
        <a:lstStyle/>
        <a:p>
          <a:pPr>
            <a:lnSpc>
              <a:spcPct val="100000"/>
            </a:lnSpc>
          </a:pPr>
          <a:r>
            <a:rPr lang="en-PK"/>
            <a:t>19 major steps </a:t>
          </a:r>
          <a:endParaRPr lang="en-US"/>
        </a:p>
      </dgm:t>
    </dgm:pt>
    <dgm:pt modelId="{2D8DFAAF-BE0B-40F9-A4BD-86D555F4975B}" type="parTrans" cxnId="{E036DEE7-D952-4B92-8046-167C5D703456}">
      <dgm:prSet/>
      <dgm:spPr/>
      <dgm:t>
        <a:bodyPr/>
        <a:lstStyle/>
        <a:p>
          <a:endParaRPr lang="en-US"/>
        </a:p>
      </dgm:t>
    </dgm:pt>
    <dgm:pt modelId="{2137CB2E-E55D-4593-9B30-AC7C1A9766A6}" type="sibTrans" cxnId="{E036DEE7-D952-4B92-8046-167C5D703456}">
      <dgm:prSet/>
      <dgm:spPr/>
      <dgm:t>
        <a:bodyPr/>
        <a:lstStyle/>
        <a:p>
          <a:endParaRPr lang="en-US"/>
        </a:p>
      </dgm:t>
    </dgm:pt>
    <dgm:pt modelId="{519CE212-B7E9-4CC1-98AC-9AC90CB4CF2B}">
      <dgm:prSet/>
      <dgm:spPr/>
      <dgm:t>
        <a:bodyPr/>
        <a:lstStyle/>
        <a:p>
          <a:pPr>
            <a:lnSpc>
              <a:spcPct val="100000"/>
            </a:lnSpc>
          </a:pPr>
          <a:r>
            <a:rPr lang="en-US"/>
            <a:t>29 </a:t>
          </a:r>
          <a:r>
            <a:rPr lang="en-PK"/>
            <a:t>intermediate steps  </a:t>
          </a:r>
          <a:endParaRPr lang="en-US"/>
        </a:p>
      </dgm:t>
    </dgm:pt>
    <dgm:pt modelId="{7DC969F3-FE7D-4344-A63F-CC7F89E705EB}" type="parTrans" cxnId="{5F7FBD1C-6EE0-4223-9E9D-0B2378E3A469}">
      <dgm:prSet/>
      <dgm:spPr/>
      <dgm:t>
        <a:bodyPr/>
        <a:lstStyle/>
        <a:p>
          <a:endParaRPr lang="en-US"/>
        </a:p>
      </dgm:t>
    </dgm:pt>
    <dgm:pt modelId="{D868E580-8B30-45B2-9AA3-F5C772BF20CD}" type="sibTrans" cxnId="{5F7FBD1C-6EE0-4223-9E9D-0B2378E3A469}">
      <dgm:prSet/>
      <dgm:spPr/>
      <dgm:t>
        <a:bodyPr/>
        <a:lstStyle/>
        <a:p>
          <a:endParaRPr lang="en-US"/>
        </a:p>
      </dgm:t>
    </dgm:pt>
    <dgm:pt modelId="{45E508A2-167F-4642-8651-6E1E47687BF3}" type="pres">
      <dgm:prSet presAssocID="{F6650DD6-E1AE-4A72-8147-7D61F35B474D}" presName="root" presStyleCnt="0">
        <dgm:presLayoutVars>
          <dgm:dir/>
          <dgm:resizeHandles val="exact"/>
        </dgm:presLayoutVars>
      </dgm:prSet>
      <dgm:spPr/>
    </dgm:pt>
    <dgm:pt modelId="{45828B8C-298F-47E8-B4AC-EB0E6FCB192D}" type="pres">
      <dgm:prSet presAssocID="{C5735D64-E34D-4149-9DE8-2E325C0AA1FD}" presName="compNode" presStyleCnt="0"/>
      <dgm:spPr/>
    </dgm:pt>
    <dgm:pt modelId="{8C010800-E21C-4232-9A8F-799D9B9CAFA9}" type="pres">
      <dgm:prSet presAssocID="{C5735D64-E34D-4149-9DE8-2E325C0AA1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Enrollment"/>
        </a:ext>
      </dgm:extLst>
    </dgm:pt>
    <dgm:pt modelId="{CB4C899B-72AB-4A07-B67A-E17123AB0DCF}" type="pres">
      <dgm:prSet presAssocID="{C5735D64-E34D-4149-9DE8-2E325C0AA1FD}" presName="spaceRect" presStyleCnt="0"/>
      <dgm:spPr/>
    </dgm:pt>
    <dgm:pt modelId="{B654F3E6-37A2-4386-9F52-F7535DA1A562}" type="pres">
      <dgm:prSet presAssocID="{C5735D64-E34D-4149-9DE8-2E325C0AA1FD}" presName="textRect" presStyleLbl="revTx" presStyleIdx="0" presStyleCnt="2">
        <dgm:presLayoutVars>
          <dgm:chMax val="1"/>
          <dgm:chPref val="1"/>
        </dgm:presLayoutVars>
      </dgm:prSet>
      <dgm:spPr/>
    </dgm:pt>
    <dgm:pt modelId="{822C2AE3-1928-4586-81B6-0486DD84F99D}" type="pres">
      <dgm:prSet presAssocID="{2137CB2E-E55D-4593-9B30-AC7C1A9766A6}" presName="sibTrans" presStyleCnt="0"/>
      <dgm:spPr/>
    </dgm:pt>
    <dgm:pt modelId="{79629181-8E8A-42C3-933C-E12B55966BAC}" type="pres">
      <dgm:prSet presAssocID="{519CE212-B7E9-4CC1-98AC-9AC90CB4CF2B}" presName="compNode" presStyleCnt="0"/>
      <dgm:spPr/>
    </dgm:pt>
    <dgm:pt modelId="{DFDC314F-440C-4AC2-9E5F-34E32C4107DA}" type="pres">
      <dgm:prSet presAssocID="{519CE212-B7E9-4CC1-98AC-9AC90CB4CF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p"/>
        </a:ext>
      </dgm:extLst>
    </dgm:pt>
    <dgm:pt modelId="{0B21B2FB-75FA-46D4-A4A7-6D6B3A39C0B0}" type="pres">
      <dgm:prSet presAssocID="{519CE212-B7E9-4CC1-98AC-9AC90CB4CF2B}" presName="spaceRect" presStyleCnt="0"/>
      <dgm:spPr/>
    </dgm:pt>
    <dgm:pt modelId="{399726B5-7364-4E06-972E-8B048E63846D}" type="pres">
      <dgm:prSet presAssocID="{519CE212-B7E9-4CC1-98AC-9AC90CB4CF2B}" presName="textRect" presStyleLbl="revTx" presStyleIdx="1" presStyleCnt="2">
        <dgm:presLayoutVars>
          <dgm:chMax val="1"/>
          <dgm:chPref val="1"/>
        </dgm:presLayoutVars>
      </dgm:prSet>
      <dgm:spPr/>
    </dgm:pt>
  </dgm:ptLst>
  <dgm:cxnLst>
    <dgm:cxn modelId="{BE90AC08-070B-4E80-B1A7-CEA5A81282B0}" type="presOf" srcId="{519CE212-B7E9-4CC1-98AC-9AC90CB4CF2B}" destId="{399726B5-7364-4E06-972E-8B048E63846D}" srcOrd="0" destOrd="0" presId="urn:microsoft.com/office/officeart/2018/2/layout/IconLabelList"/>
    <dgm:cxn modelId="{5F7FBD1C-6EE0-4223-9E9D-0B2378E3A469}" srcId="{F6650DD6-E1AE-4A72-8147-7D61F35B474D}" destId="{519CE212-B7E9-4CC1-98AC-9AC90CB4CF2B}" srcOrd="1" destOrd="0" parTransId="{7DC969F3-FE7D-4344-A63F-CC7F89E705EB}" sibTransId="{D868E580-8B30-45B2-9AA3-F5C772BF20CD}"/>
    <dgm:cxn modelId="{23DFC246-A552-46D4-B435-1F01614E9CD7}" type="presOf" srcId="{C5735D64-E34D-4149-9DE8-2E325C0AA1FD}" destId="{B654F3E6-37A2-4386-9F52-F7535DA1A562}" srcOrd="0" destOrd="0" presId="urn:microsoft.com/office/officeart/2018/2/layout/IconLabelList"/>
    <dgm:cxn modelId="{4A56778D-9930-407A-A1D4-1D9ABDBD7800}" type="presOf" srcId="{F6650DD6-E1AE-4A72-8147-7D61F35B474D}" destId="{45E508A2-167F-4642-8651-6E1E47687BF3}" srcOrd="0" destOrd="0" presId="urn:microsoft.com/office/officeart/2018/2/layout/IconLabelList"/>
    <dgm:cxn modelId="{E036DEE7-D952-4B92-8046-167C5D703456}" srcId="{F6650DD6-E1AE-4A72-8147-7D61F35B474D}" destId="{C5735D64-E34D-4149-9DE8-2E325C0AA1FD}" srcOrd="0" destOrd="0" parTransId="{2D8DFAAF-BE0B-40F9-A4BD-86D555F4975B}" sibTransId="{2137CB2E-E55D-4593-9B30-AC7C1A9766A6}"/>
    <dgm:cxn modelId="{76B0BB2F-E2ED-4C37-9F8B-BD30C5FEF24D}" type="presParOf" srcId="{45E508A2-167F-4642-8651-6E1E47687BF3}" destId="{45828B8C-298F-47E8-B4AC-EB0E6FCB192D}" srcOrd="0" destOrd="0" presId="urn:microsoft.com/office/officeart/2018/2/layout/IconLabelList"/>
    <dgm:cxn modelId="{EEF6D080-58A7-4CCE-89E2-90F55BB4962C}" type="presParOf" srcId="{45828B8C-298F-47E8-B4AC-EB0E6FCB192D}" destId="{8C010800-E21C-4232-9A8F-799D9B9CAFA9}" srcOrd="0" destOrd="0" presId="urn:microsoft.com/office/officeart/2018/2/layout/IconLabelList"/>
    <dgm:cxn modelId="{869DD83B-B9DB-429B-A699-A9FDE862A7D0}" type="presParOf" srcId="{45828B8C-298F-47E8-B4AC-EB0E6FCB192D}" destId="{CB4C899B-72AB-4A07-B67A-E17123AB0DCF}" srcOrd="1" destOrd="0" presId="urn:microsoft.com/office/officeart/2018/2/layout/IconLabelList"/>
    <dgm:cxn modelId="{EA86D9EE-89CC-4931-A146-54C7225DD843}" type="presParOf" srcId="{45828B8C-298F-47E8-B4AC-EB0E6FCB192D}" destId="{B654F3E6-37A2-4386-9F52-F7535DA1A562}" srcOrd="2" destOrd="0" presId="urn:microsoft.com/office/officeart/2018/2/layout/IconLabelList"/>
    <dgm:cxn modelId="{74137B93-F8A4-49E4-B827-4CBB1524BC64}" type="presParOf" srcId="{45E508A2-167F-4642-8651-6E1E47687BF3}" destId="{822C2AE3-1928-4586-81B6-0486DD84F99D}" srcOrd="1" destOrd="0" presId="urn:microsoft.com/office/officeart/2018/2/layout/IconLabelList"/>
    <dgm:cxn modelId="{1A1B928B-3960-4AC2-B881-618A2FA6B9EE}" type="presParOf" srcId="{45E508A2-167F-4642-8651-6E1E47687BF3}" destId="{79629181-8E8A-42C3-933C-E12B55966BAC}" srcOrd="2" destOrd="0" presId="urn:microsoft.com/office/officeart/2018/2/layout/IconLabelList"/>
    <dgm:cxn modelId="{2350419E-3F15-4BDC-A6F2-77FCD1EBE839}" type="presParOf" srcId="{79629181-8E8A-42C3-933C-E12B55966BAC}" destId="{DFDC314F-440C-4AC2-9E5F-34E32C4107DA}" srcOrd="0" destOrd="0" presId="urn:microsoft.com/office/officeart/2018/2/layout/IconLabelList"/>
    <dgm:cxn modelId="{8F87DC2E-9311-48A0-842C-94DFF9671786}" type="presParOf" srcId="{79629181-8E8A-42C3-933C-E12B55966BAC}" destId="{0B21B2FB-75FA-46D4-A4A7-6D6B3A39C0B0}" srcOrd="1" destOrd="0" presId="urn:microsoft.com/office/officeart/2018/2/layout/IconLabelList"/>
    <dgm:cxn modelId="{788A689A-017A-420E-B499-270CA18A6E17}" type="presParOf" srcId="{79629181-8E8A-42C3-933C-E12B55966BAC}" destId="{399726B5-7364-4E06-972E-8B048E63846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95C283-5DED-4318-811C-DED6AB699A73}" type="doc">
      <dgm:prSet loTypeId="urn:microsoft.com/office/officeart/2018/2/layout/IconLabelList" loCatId="icon" qsTypeId="urn:microsoft.com/office/officeart/2005/8/quickstyle/simple5" qsCatId="simple" csTypeId="urn:microsoft.com/office/officeart/2005/8/colors/colorful1" csCatId="colorful" phldr="1"/>
      <dgm:spPr/>
      <dgm:t>
        <a:bodyPr/>
        <a:lstStyle/>
        <a:p>
          <a:endParaRPr lang="en-US"/>
        </a:p>
      </dgm:t>
    </dgm:pt>
    <dgm:pt modelId="{81C4B0B1-1294-4583-A230-8206CF58A729}">
      <dgm:prSet custT="1"/>
      <dgm:spPr/>
      <dgm:t>
        <a:bodyPr/>
        <a:lstStyle/>
        <a:p>
          <a:pPr>
            <a:lnSpc>
              <a:spcPct val="100000"/>
            </a:lnSpc>
          </a:pPr>
          <a:r>
            <a:rPr lang="en-US" sz="2400" dirty="0"/>
            <a:t>The average time taken by CDA for NOC approval is two and half years</a:t>
          </a:r>
        </a:p>
      </dgm:t>
    </dgm:pt>
    <dgm:pt modelId="{5EE005F7-0B8A-4302-8DA4-3293FE0FD100}" type="parTrans" cxnId="{A2A17654-70AA-4717-BD5C-DDA4166EF212}">
      <dgm:prSet/>
      <dgm:spPr/>
      <dgm:t>
        <a:bodyPr/>
        <a:lstStyle/>
        <a:p>
          <a:endParaRPr lang="en-US"/>
        </a:p>
      </dgm:t>
    </dgm:pt>
    <dgm:pt modelId="{47BCFC70-424B-453C-A1BC-81730D01CC80}" type="sibTrans" cxnId="{A2A17654-70AA-4717-BD5C-DDA4166EF212}">
      <dgm:prSet/>
      <dgm:spPr/>
      <dgm:t>
        <a:bodyPr/>
        <a:lstStyle/>
        <a:p>
          <a:endParaRPr lang="en-US"/>
        </a:p>
      </dgm:t>
    </dgm:pt>
    <dgm:pt modelId="{5FBA7FF0-9D8E-43E7-9DC4-4FC9FB908B18}">
      <dgm:prSet/>
      <dgm:spPr/>
      <dgm:t>
        <a:bodyPr/>
        <a:lstStyle/>
        <a:p>
          <a:pPr>
            <a:lnSpc>
              <a:spcPct val="100000"/>
            </a:lnSpc>
          </a:pPr>
          <a:r>
            <a:rPr lang="en-US" dirty="0"/>
            <a:t>The average time since the approval of NOC is 12 years</a:t>
          </a:r>
        </a:p>
      </dgm:t>
    </dgm:pt>
    <dgm:pt modelId="{3B7A28EC-E46C-41ED-A56A-34637862BA6A}" type="parTrans" cxnId="{2B45B0A1-9631-4725-829B-C1C6E290A1D9}">
      <dgm:prSet/>
      <dgm:spPr/>
      <dgm:t>
        <a:bodyPr/>
        <a:lstStyle/>
        <a:p>
          <a:endParaRPr lang="en-US"/>
        </a:p>
      </dgm:t>
    </dgm:pt>
    <dgm:pt modelId="{14C7787C-249A-4BFB-BFF7-6ED6CDA4101C}" type="sibTrans" cxnId="{2B45B0A1-9631-4725-829B-C1C6E290A1D9}">
      <dgm:prSet/>
      <dgm:spPr/>
      <dgm:t>
        <a:bodyPr/>
        <a:lstStyle/>
        <a:p>
          <a:endParaRPr lang="en-US"/>
        </a:p>
      </dgm:t>
    </dgm:pt>
    <dgm:pt modelId="{249544A3-6AA1-4D9E-9351-E6FB1F43B666}">
      <dgm:prSet/>
      <dgm:spPr/>
      <dgm:t>
        <a:bodyPr/>
        <a:lstStyle/>
        <a:p>
          <a:pPr>
            <a:lnSpc>
              <a:spcPct val="100000"/>
            </a:lnSpc>
          </a:pPr>
          <a:r>
            <a:rPr lang="en-US" dirty="0"/>
            <a:t>In 25 years, no completion certificate was issued by CDA</a:t>
          </a:r>
        </a:p>
      </dgm:t>
    </dgm:pt>
    <dgm:pt modelId="{0DBFA0D9-53F9-4BA1-9770-9C7F2376152D}" type="parTrans" cxnId="{51EE1077-4912-445C-88BA-BD765BCEC18B}">
      <dgm:prSet/>
      <dgm:spPr/>
      <dgm:t>
        <a:bodyPr/>
        <a:lstStyle/>
        <a:p>
          <a:endParaRPr lang="en-US"/>
        </a:p>
      </dgm:t>
    </dgm:pt>
    <dgm:pt modelId="{E783EF09-F514-4641-BF3E-299A9AE4EBC7}" type="sibTrans" cxnId="{51EE1077-4912-445C-88BA-BD765BCEC18B}">
      <dgm:prSet/>
      <dgm:spPr/>
      <dgm:t>
        <a:bodyPr/>
        <a:lstStyle/>
        <a:p>
          <a:endParaRPr lang="en-US"/>
        </a:p>
      </dgm:t>
    </dgm:pt>
    <dgm:pt modelId="{6833608E-AC9C-4901-99B3-ECCE816D39DE}" type="pres">
      <dgm:prSet presAssocID="{6A95C283-5DED-4318-811C-DED6AB699A73}" presName="root" presStyleCnt="0">
        <dgm:presLayoutVars>
          <dgm:dir/>
          <dgm:resizeHandles val="exact"/>
        </dgm:presLayoutVars>
      </dgm:prSet>
      <dgm:spPr/>
    </dgm:pt>
    <dgm:pt modelId="{F26DC955-6369-41D9-A169-6ABF7EAE63D0}" type="pres">
      <dgm:prSet presAssocID="{81C4B0B1-1294-4583-A230-8206CF58A729}" presName="compNode" presStyleCnt="0"/>
      <dgm:spPr/>
    </dgm:pt>
    <dgm:pt modelId="{01A2D783-5BD9-479A-895D-4A4517A1F3FD}" type="pres">
      <dgm:prSet presAssocID="{81C4B0B1-1294-4583-A230-8206CF58A7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34F9DAE6-756E-4366-A533-70CB1A1BD725}" type="pres">
      <dgm:prSet presAssocID="{81C4B0B1-1294-4583-A230-8206CF58A729}" presName="spaceRect" presStyleCnt="0"/>
      <dgm:spPr/>
    </dgm:pt>
    <dgm:pt modelId="{0278E046-BCF4-437D-90A3-5E83933A5308}" type="pres">
      <dgm:prSet presAssocID="{81C4B0B1-1294-4583-A230-8206CF58A729}" presName="textRect" presStyleLbl="revTx" presStyleIdx="0" presStyleCnt="3">
        <dgm:presLayoutVars>
          <dgm:chMax val="1"/>
          <dgm:chPref val="1"/>
        </dgm:presLayoutVars>
      </dgm:prSet>
      <dgm:spPr/>
    </dgm:pt>
    <dgm:pt modelId="{17B9A2E3-B58F-4596-B07F-2BF0D6B2C523}" type="pres">
      <dgm:prSet presAssocID="{47BCFC70-424B-453C-A1BC-81730D01CC80}" presName="sibTrans" presStyleCnt="0"/>
      <dgm:spPr/>
    </dgm:pt>
    <dgm:pt modelId="{5B11297A-E9F8-4C47-AE65-408A16468EB9}" type="pres">
      <dgm:prSet presAssocID="{5FBA7FF0-9D8E-43E7-9DC4-4FC9FB908B18}" presName="compNode" presStyleCnt="0"/>
      <dgm:spPr/>
    </dgm:pt>
    <dgm:pt modelId="{EEE72CC1-A36F-4E3B-8460-BC64EA46808A}" type="pres">
      <dgm:prSet presAssocID="{5FBA7FF0-9D8E-43E7-9DC4-4FC9FB908B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rglass"/>
        </a:ext>
      </dgm:extLst>
    </dgm:pt>
    <dgm:pt modelId="{28523261-6F7E-4293-B8F0-A925322B9B14}" type="pres">
      <dgm:prSet presAssocID="{5FBA7FF0-9D8E-43E7-9DC4-4FC9FB908B18}" presName="spaceRect" presStyleCnt="0"/>
      <dgm:spPr/>
    </dgm:pt>
    <dgm:pt modelId="{576705E7-F2E2-416D-85FC-414213DEB84C}" type="pres">
      <dgm:prSet presAssocID="{5FBA7FF0-9D8E-43E7-9DC4-4FC9FB908B18}" presName="textRect" presStyleLbl="revTx" presStyleIdx="1" presStyleCnt="3">
        <dgm:presLayoutVars>
          <dgm:chMax val="1"/>
          <dgm:chPref val="1"/>
        </dgm:presLayoutVars>
      </dgm:prSet>
      <dgm:spPr/>
    </dgm:pt>
    <dgm:pt modelId="{1A120826-F18B-4056-8315-425E57598681}" type="pres">
      <dgm:prSet presAssocID="{14C7787C-249A-4BFB-BFF7-6ED6CDA4101C}" presName="sibTrans" presStyleCnt="0"/>
      <dgm:spPr/>
    </dgm:pt>
    <dgm:pt modelId="{2E603E33-B0E5-4FF4-941E-91CFECDB4DF0}" type="pres">
      <dgm:prSet presAssocID="{249544A3-6AA1-4D9E-9351-E6FB1F43B666}" presName="compNode" presStyleCnt="0"/>
      <dgm:spPr/>
    </dgm:pt>
    <dgm:pt modelId="{907696B9-3BAE-4F59-AB4E-BE7089C0B5B4}" type="pres">
      <dgm:prSet presAssocID="{249544A3-6AA1-4D9E-9351-E6FB1F43B6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F37C4B84-2BAB-4D33-9FBC-620A37BBC9A2}" type="pres">
      <dgm:prSet presAssocID="{249544A3-6AA1-4D9E-9351-E6FB1F43B666}" presName="spaceRect" presStyleCnt="0"/>
      <dgm:spPr/>
    </dgm:pt>
    <dgm:pt modelId="{F8817741-DD81-4CDD-AB5F-57820B98C226}" type="pres">
      <dgm:prSet presAssocID="{249544A3-6AA1-4D9E-9351-E6FB1F43B666}" presName="textRect" presStyleLbl="revTx" presStyleIdx="2" presStyleCnt="3">
        <dgm:presLayoutVars>
          <dgm:chMax val="1"/>
          <dgm:chPref val="1"/>
        </dgm:presLayoutVars>
      </dgm:prSet>
      <dgm:spPr/>
    </dgm:pt>
  </dgm:ptLst>
  <dgm:cxnLst>
    <dgm:cxn modelId="{A2A17654-70AA-4717-BD5C-DDA4166EF212}" srcId="{6A95C283-5DED-4318-811C-DED6AB699A73}" destId="{81C4B0B1-1294-4583-A230-8206CF58A729}" srcOrd="0" destOrd="0" parTransId="{5EE005F7-0B8A-4302-8DA4-3293FE0FD100}" sibTransId="{47BCFC70-424B-453C-A1BC-81730D01CC80}"/>
    <dgm:cxn modelId="{51EE1077-4912-445C-88BA-BD765BCEC18B}" srcId="{6A95C283-5DED-4318-811C-DED6AB699A73}" destId="{249544A3-6AA1-4D9E-9351-E6FB1F43B666}" srcOrd="2" destOrd="0" parTransId="{0DBFA0D9-53F9-4BA1-9770-9C7F2376152D}" sibTransId="{E783EF09-F514-4641-BF3E-299A9AE4EBC7}"/>
    <dgm:cxn modelId="{66CEE880-404D-45E1-898F-F6D256314F1E}" type="presOf" srcId="{81C4B0B1-1294-4583-A230-8206CF58A729}" destId="{0278E046-BCF4-437D-90A3-5E83933A5308}" srcOrd="0" destOrd="0" presId="urn:microsoft.com/office/officeart/2018/2/layout/IconLabelList"/>
    <dgm:cxn modelId="{90FF7090-722A-4625-BF9D-DAC368FDBBC8}" type="presOf" srcId="{6A95C283-5DED-4318-811C-DED6AB699A73}" destId="{6833608E-AC9C-4901-99B3-ECCE816D39DE}" srcOrd="0" destOrd="0" presId="urn:microsoft.com/office/officeart/2018/2/layout/IconLabelList"/>
    <dgm:cxn modelId="{2B45B0A1-9631-4725-829B-C1C6E290A1D9}" srcId="{6A95C283-5DED-4318-811C-DED6AB699A73}" destId="{5FBA7FF0-9D8E-43E7-9DC4-4FC9FB908B18}" srcOrd="1" destOrd="0" parTransId="{3B7A28EC-E46C-41ED-A56A-34637862BA6A}" sibTransId="{14C7787C-249A-4BFB-BFF7-6ED6CDA4101C}"/>
    <dgm:cxn modelId="{7B9BE9B8-2BB3-4263-BE12-B2B65AB936A5}" type="presOf" srcId="{249544A3-6AA1-4D9E-9351-E6FB1F43B666}" destId="{F8817741-DD81-4CDD-AB5F-57820B98C226}" srcOrd="0" destOrd="0" presId="urn:microsoft.com/office/officeart/2018/2/layout/IconLabelList"/>
    <dgm:cxn modelId="{AE2FCEBC-BA34-48BB-94E3-5F1167609BF6}" type="presOf" srcId="{5FBA7FF0-9D8E-43E7-9DC4-4FC9FB908B18}" destId="{576705E7-F2E2-416D-85FC-414213DEB84C}" srcOrd="0" destOrd="0" presId="urn:microsoft.com/office/officeart/2018/2/layout/IconLabelList"/>
    <dgm:cxn modelId="{BF129220-B688-4300-BC65-4A5BB437C1EE}" type="presParOf" srcId="{6833608E-AC9C-4901-99B3-ECCE816D39DE}" destId="{F26DC955-6369-41D9-A169-6ABF7EAE63D0}" srcOrd="0" destOrd="0" presId="urn:microsoft.com/office/officeart/2018/2/layout/IconLabelList"/>
    <dgm:cxn modelId="{0D0D4908-1ECF-4318-BF2F-647B6AC952EF}" type="presParOf" srcId="{F26DC955-6369-41D9-A169-6ABF7EAE63D0}" destId="{01A2D783-5BD9-479A-895D-4A4517A1F3FD}" srcOrd="0" destOrd="0" presId="urn:microsoft.com/office/officeart/2018/2/layout/IconLabelList"/>
    <dgm:cxn modelId="{8E1CE236-8070-4D26-AEB7-B5761C3A5D1A}" type="presParOf" srcId="{F26DC955-6369-41D9-A169-6ABF7EAE63D0}" destId="{34F9DAE6-756E-4366-A533-70CB1A1BD725}" srcOrd="1" destOrd="0" presId="urn:microsoft.com/office/officeart/2018/2/layout/IconLabelList"/>
    <dgm:cxn modelId="{433EC7E8-5D52-4890-B47F-88FBDD110174}" type="presParOf" srcId="{F26DC955-6369-41D9-A169-6ABF7EAE63D0}" destId="{0278E046-BCF4-437D-90A3-5E83933A5308}" srcOrd="2" destOrd="0" presId="urn:microsoft.com/office/officeart/2018/2/layout/IconLabelList"/>
    <dgm:cxn modelId="{4B68A099-48E7-4C34-A3B3-3AF2884AFA09}" type="presParOf" srcId="{6833608E-AC9C-4901-99B3-ECCE816D39DE}" destId="{17B9A2E3-B58F-4596-B07F-2BF0D6B2C523}" srcOrd="1" destOrd="0" presId="urn:microsoft.com/office/officeart/2018/2/layout/IconLabelList"/>
    <dgm:cxn modelId="{98AECD25-6510-47CF-AB94-C326E1E24909}" type="presParOf" srcId="{6833608E-AC9C-4901-99B3-ECCE816D39DE}" destId="{5B11297A-E9F8-4C47-AE65-408A16468EB9}" srcOrd="2" destOrd="0" presId="urn:microsoft.com/office/officeart/2018/2/layout/IconLabelList"/>
    <dgm:cxn modelId="{382CC3BB-3D31-4C4D-8CF9-221569181F2D}" type="presParOf" srcId="{5B11297A-E9F8-4C47-AE65-408A16468EB9}" destId="{EEE72CC1-A36F-4E3B-8460-BC64EA46808A}" srcOrd="0" destOrd="0" presId="urn:microsoft.com/office/officeart/2018/2/layout/IconLabelList"/>
    <dgm:cxn modelId="{288AD963-1F52-41A4-BF1F-CE70497B4643}" type="presParOf" srcId="{5B11297A-E9F8-4C47-AE65-408A16468EB9}" destId="{28523261-6F7E-4293-B8F0-A925322B9B14}" srcOrd="1" destOrd="0" presId="urn:microsoft.com/office/officeart/2018/2/layout/IconLabelList"/>
    <dgm:cxn modelId="{4959ED65-EA6A-4B95-98A0-57F15FB34910}" type="presParOf" srcId="{5B11297A-E9F8-4C47-AE65-408A16468EB9}" destId="{576705E7-F2E2-416D-85FC-414213DEB84C}" srcOrd="2" destOrd="0" presId="urn:microsoft.com/office/officeart/2018/2/layout/IconLabelList"/>
    <dgm:cxn modelId="{31AF3CDD-494F-4267-8AAA-6F7F975200FC}" type="presParOf" srcId="{6833608E-AC9C-4901-99B3-ECCE816D39DE}" destId="{1A120826-F18B-4056-8315-425E57598681}" srcOrd="3" destOrd="0" presId="urn:microsoft.com/office/officeart/2018/2/layout/IconLabelList"/>
    <dgm:cxn modelId="{3B35B049-911E-4CA2-B685-D6D42DD32622}" type="presParOf" srcId="{6833608E-AC9C-4901-99B3-ECCE816D39DE}" destId="{2E603E33-B0E5-4FF4-941E-91CFECDB4DF0}" srcOrd="4" destOrd="0" presId="urn:microsoft.com/office/officeart/2018/2/layout/IconLabelList"/>
    <dgm:cxn modelId="{939E7DAC-921C-4670-BC3E-63638986E48E}" type="presParOf" srcId="{2E603E33-B0E5-4FF4-941E-91CFECDB4DF0}" destId="{907696B9-3BAE-4F59-AB4E-BE7089C0B5B4}" srcOrd="0" destOrd="0" presId="urn:microsoft.com/office/officeart/2018/2/layout/IconLabelList"/>
    <dgm:cxn modelId="{B85BECB7-D6D1-4110-BFCE-96F092EF26BA}" type="presParOf" srcId="{2E603E33-B0E5-4FF4-941E-91CFECDB4DF0}" destId="{F37C4B84-2BAB-4D33-9FBC-620A37BBC9A2}" srcOrd="1" destOrd="0" presId="urn:microsoft.com/office/officeart/2018/2/layout/IconLabelList"/>
    <dgm:cxn modelId="{80D26EAA-6196-420A-8858-E515AE45BE51}" type="presParOf" srcId="{2E603E33-B0E5-4FF4-941E-91CFECDB4DF0}" destId="{F8817741-DD81-4CDD-AB5F-57820B98C226}"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0993D3-F033-44D3-873E-6D28678F98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9C0696B-06A4-4D36-BD31-1BB733C0118B}">
      <dgm:prSet/>
      <dgm:spPr/>
      <dgm:t>
        <a:bodyPr/>
        <a:lstStyle/>
        <a:p>
          <a:r>
            <a:rPr lang="en-US" dirty="0"/>
            <a:t>Structural Issues</a:t>
          </a:r>
        </a:p>
      </dgm:t>
    </dgm:pt>
    <dgm:pt modelId="{C01EBA9B-EBA8-4505-AB5D-52CC494D6223}" type="parTrans" cxnId="{E4A74354-BF77-474E-B3C4-C48B8C710F42}">
      <dgm:prSet/>
      <dgm:spPr/>
      <dgm:t>
        <a:bodyPr/>
        <a:lstStyle/>
        <a:p>
          <a:endParaRPr lang="en-US"/>
        </a:p>
      </dgm:t>
    </dgm:pt>
    <dgm:pt modelId="{39FE5E88-0DC7-49C1-A6A9-A51352099FC2}" type="sibTrans" cxnId="{E4A74354-BF77-474E-B3C4-C48B8C710F42}">
      <dgm:prSet/>
      <dgm:spPr/>
      <dgm:t>
        <a:bodyPr/>
        <a:lstStyle/>
        <a:p>
          <a:endParaRPr lang="en-US"/>
        </a:p>
      </dgm:t>
    </dgm:pt>
    <dgm:pt modelId="{D8976A93-8A73-4F2C-AFAD-FBB47A750A58}">
      <dgm:prSet/>
      <dgm:spPr/>
      <dgm:t>
        <a:bodyPr/>
        <a:lstStyle/>
        <a:p>
          <a:r>
            <a:rPr lang="en-US"/>
            <a:t>Performance Issues</a:t>
          </a:r>
        </a:p>
      </dgm:t>
    </dgm:pt>
    <dgm:pt modelId="{0C6A9DD8-7E98-48BD-B1C3-C29C31FA07E7}" type="parTrans" cxnId="{36E99448-9517-4EA6-B67F-617F3FAD7FD2}">
      <dgm:prSet/>
      <dgm:spPr/>
      <dgm:t>
        <a:bodyPr/>
        <a:lstStyle/>
        <a:p>
          <a:endParaRPr lang="en-US"/>
        </a:p>
      </dgm:t>
    </dgm:pt>
    <dgm:pt modelId="{237A188E-05BC-442C-A595-529C2EC95963}" type="sibTrans" cxnId="{36E99448-9517-4EA6-B67F-617F3FAD7FD2}">
      <dgm:prSet/>
      <dgm:spPr/>
      <dgm:t>
        <a:bodyPr/>
        <a:lstStyle/>
        <a:p>
          <a:endParaRPr lang="en-US"/>
        </a:p>
      </dgm:t>
    </dgm:pt>
    <dgm:pt modelId="{32E2330C-6D19-4258-B475-F6FAD6BA3301}">
      <dgm:prSet/>
      <dgm:spPr/>
      <dgm:t>
        <a:bodyPr/>
        <a:lstStyle/>
        <a:p>
          <a:r>
            <a:rPr lang="en-US" dirty="0"/>
            <a:t>Weak internal audit system</a:t>
          </a:r>
        </a:p>
      </dgm:t>
    </dgm:pt>
    <dgm:pt modelId="{18994625-D3F4-4046-9F88-FC63920D3346}" type="parTrans" cxnId="{20E3C0B8-88B9-43B3-A26C-1C8877395C29}">
      <dgm:prSet/>
      <dgm:spPr/>
      <dgm:t>
        <a:bodyPr/>
        <a:lstStyle/>
        <a:p>
          <a:endParaRPr lang="en-US"/>
        </a:p>
      </dgm:t>
    </dgm:pt>
    <dgm:pt modelId="{F5024841-1695-4070-A220-447B67FFA309}" type="sibTrans" cxnId="{20E3C0B8-88B9-43B3-A26C-1C8877395C29}">
      <dgm:prSet/>
      <dgm:spPr/>
      <dgm:t>
        <a:bodyPr/>
        <a:lstStyle/>
        <a:p>
          <a:endParaRPr lang="en-US"/>
        </a:p>
      </dgm:t>
    </dgm:pt>
    <dgm:pt modelId="{83E3A158-E90E-4B93-9724-8413DAEF6CD9}" type="pres">
      <dgm:prSet presAssocID="{2F0993D3-F033-44D3-873E-6D28678F98AB}" presName="linear" presStyleCnt="0">
        <dgm:presLayoutVars>
          <dgm:animLvl val="lvl"/>
          <dgm:resizeHandles val="exact"/>
        </dgm:presLayoutVars>
      </dgm:prSet>
      <dgm:spPr/>
    </dgm:pt>
    <dgm:pt modelId="{1CD38147-EFDF-4944-BD6C-C70A8289056A}" type="pres">
      <dgm:prSet presAssocID="{99C0696B-06A4-4D36-BD31-1BB733C0118B}" presName="parentText" presStyleLbl="node1" presStyleIdx="0" presStyleCnt="3">
        <dgm:presLayoutVars>
          <dgm:chMax val="0"/>
          <dgm:bulletEnabled val="1"/>
        </dgm:presLayoutVars>
      </dgm:prSet>
      <dgm:spPr/>
    </dgm:pt>
    <dgm:pt modelId="{D74816BA-0FCE-4F1C-BF10-B8C6F6FEF249}" type="pres">
      <dgm:prSet presAssocID="{39FE5E88-0DC7-49C1-A6A9-A51352099FC2}" presName="spacer" presStyleCnt="0"/>
      <dgm:spPr/>
    </dgm:pt>
    <dgm:pt modelId="{018B06FC-A7D2-437C-A411-BF6F24203C52}" type="pres">
      <dgm:prSet presAssocID="{D8976A93-8A73-4F2C-AFAD-FBB47A750A58}" presName="parentText" presStyleLbl="node1" presStyleIdx="1" presStyleCnt="3">
        <dgm:presLayoutVars>
          <dgm:chMax val="0"/>
          <dgm:bulletEnabled val="1"/>
        </dgm:presLayoutVars>
      </dgm:prSet>
      <dgm:spPr/>
    </dgm:pt>
    <dgm:pt modelId="{F94E2172-5475-4F25-AAF4-3F42FACAB753}" type="pres">
      <dgm:prSet presAssocID="{237A188E-05BC-442C-A595-529C2EC95963}" presName="spacer" presStyleCnt="0"/>
      <dgm:spPr/>
    </dgm:pt>
    <dgm:pt modelId="{6D29A920-DDF9-4ADB-8F60-A6837E549CFF}" type="pres">
      <dgm:prSet presAssocID="{32E2330C-6D19-4258-B475-F6FAD6BA3301}" presName="parentText" presStyleLbl="node1" presStyleIdx="2" presStyleCnt="3">
        <dgm:presLayoutVars>
          <dgm:chMax val="0"/>
          <dgm:bulletEnabled val="1"/>
        </dgm:presLayoutVars>
      </dgm:prSet>
      <dgm:spPr/>
    </dgm:pt>
  </dgm:ptLst>
  <dgm:cxnLst>
    <dgm:cxn modelId="{A5AD6725-DD91-4848-B67C-1B78E7FEC197}" type="presOf" srcId="{32E2330C-6D19-4258-B475-F6FAD6BA3301}" destId="{6D29A920-DDF9-4ADB-8F60-A6837E549CFF}" srcOrd="0" destOrd="0" presId="urn:microsoft.com/office/officeart/2005/8/layout/vList2"/>
    <dgm:cxn modelId="{36E99448-9517-4EA6-B67F-617F3FAD7FD2}" srcId="{2F0993D3-F033-44D3-873E-6D28678F98AB}" destId="{D8976A93-8A73-4F2C-AFAD-FBB47A750A58}" srcOrd="1" destOrd="0" parTransId="{0C6A9DD8-7E98-48BD-B1C3-C29C31FA07E7}" sibTransId="{237A188E-05BC-442C-A595-529C2EC95963}"/>
    <dgm:cxn modelId="{E4A74354-BF77-474E-B3C4-C48B8C710F42}" srcId="{2F0993D3-F033-44D3-873E-6D28678F98AB}" destId="{99C0696B-06A4-4D36-BD31-1BB733C0118B}" srcOrd="0" destOrd="0" parTransId="{C01EBA9B-EBA8-4505-AB5D-52CC494D6223}" sibTransId="{39FE5E88-0DC7-49C1-A6A9-A51352099FC2}"/>
    <dgm:cxn modelId="{20E3C0B8-88B9-43B3-A26C-1C8877395C29}" srcId="{2F0993D3-F033-44D3-873E-6D28678F98AB}" destId="{32E2330C-6D19-4258-B475-F6FAD6BA3301}" srcOrd="2" destOrd="0" parTransId="{18994625-D3F4-4046-9F88-FC63920D3346}" sibTransId="{F5024841-1695-4070-A220-447B67FFA309}"/>
    <dgm:cxn modelId="{71867ACE-F284-44F5-B413-1D105AF367B0}" type="presOf" srcId="{2F0993D3-F033-44D3-873E-6D28678F98AB}" destId="{83E3A158-E90E-4B93-9724-8413DAEF6CD9}" srcOrd="0" destOrd="0" presId="urn:microsoft.com/office/officeart/2005/8/layout/vList2"/>
    <dgm:cxn modelId="{64443AF9-882E-4D35-BEF3-5AE4EBC6ADE3}" type="presOf" srcId="{99C0696B-06A4-4D36-BD31-1BB733C0118B}" destId="{1CD38147-EFDF-4944-BD6C-C70A8289056A}" srcOrd="0" destOrd="0" presId="urn:microsoft.com/office/officeart/2005/8/layout/vList2"/>
    <dgm:cxn modelId="{922C4BFD-A9B1-40AD-9C25-3E6DDB4CC637}" type="presOf" srcId="{D8976A93-8A73-4F2C-AFAD-FBB47A750A58}" destId="{018B06FC-A7D2-437C-A411-BF6F24203C52}" srcOrd="0" destOrd="0" presId="urn:microsoft.com/office/officeart/2005/8/layout/vList2"/>
    <dgm:cxn modelId="{1899FAEB-D3C7-4799-9D91-16584D8A9306}" type="presParOf" srcId="{83E3A158-E90E-4B93-9724-8413DAEF6CD9}" destId="{1CD38147-EFDF-4944-BD6C-C70A8289056A}" srcOrd="0" destOrd="0" presId="urn:microsoft.com/office/officeart/2005/8/layout/vList2"/>
    <dgm:cxn modelId="{3AF8A15B-65C7-4462-B4F6-E3D95CC35199}" type="presParOf" srcId="{83E3A158-E90E-4B93-9724-8413DAEF6CD9}" destId="{D74816BA-0FCE-4F1C-BF10-B8C6F6FEF249}" srcOrd="1" destOrd="0" presId="urn:microsoft.com/office/officeart/2005/8/layout/vList2"/>
    <dgm:cxn modelId="{1A2FB236-625F-42B1-B902-8CFBAF7BB06E}" type="presParOf" srcId="{83E3A158-E90E-4B93-9724-8413DAEF6CD9}" destId="{018B06FC-A7D2-437C-A411-BF6F24203C52}" srcOrd="2" destOrd="0" presId="urn:microsoft.com/office/officeart/2005/8/layout/vList2"/>
    <dgm:cxn modelId="{0AE06A86-0C27-49FB-BF36-0688437B2830}" type="presParOf" srcId="{83E3A158-E90E-4B93-9724-8413DAEF6CD9}" destId="{F94E2172-5475-4F25-AAF4-3F42FACAB753}" srcOrd="3" destOrd="0" presId="urn:microsoft.com/office/officeart/2005/8/layout/vList2"/>
    <dgm:cxn modelId="{AD2B5628-B8D0-4B9F-A335-114C0295F4F2}" type="presParOf" srcId="{83E3A158-E90E-4B93-9724-8413DAEF6CD9}" destId="{6D29A920-DDF9-4ADB-8F60-A6837E549C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F5419-DAC8-4297-84DA-435ED7E6BFBB}">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CD57D-0D34-40BD-9328-E09FBCB4677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5F8E9-358E-4CC1-A059-761C14CF4A57}">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What is a private housing society?</a:t>
          </a:r>
          <a:endParaRPr lang="en-US" sz="2400" kern="1200"/>
        </a:p>
      </dsp:txBody>
      <dsp:txXfrm>
        <a:off x="1834517" y="469890"/>
        <a:ext cx="3148942" cy="1335915"/>
      </dsp:txXfrm>
    </dsp:sp>
    <dsp:sp modelId="{BA1D3D40-F44C-42C5-A0E5-02F6C9DD7EB3}">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6420EF-C8C8-46D7-A4E3-C87A5167D9C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30EB7-9084-4CCD-85A3-0EFBFCA4213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What is the regulatory regime?</a:t>
          </a:r>
          <a:endParaRPr lang="en-US" sz="2400" kern="1200"/>
        </a:p>
      </dsp:txBody>
      <dsp:txXfrm>
        <a:off x="7154322" y="469890"/>
        <a:ext cx="3148942" cy="1335915"/>
      </dsp:txXfrm>
    </dsp:sp>
    <dsp:sp modelId="{4EF9A042-B355-4386-BE84-A1220FDDE9BB}">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7423F-E779-49C5-B899-308ABB8018C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30E50-39CC-4151-94F9-1A47C65D7B16}">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What is the process?</a:t>
          </a:r>
          <a:endParaRPr lang="en-US" sz="2400" kern="1200"/>
        </a:p>
      </dsp:txBody>
      <dsp:txXfrm>
        <a:off x="1834517" y="2545532"/>
        <a:ext cx="3148942" cy="1335915"/>
      </dsp:txXfrm>
    </dsp:sp>
    <dsp:sp modelId="{E34AB726-6ABC-4E59-A31B-FEB589CCA19D}">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DCAA6-FB20-4EC9-83B5-2C611C7DE8C0}">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44E0C-D41D-4388-8F71-29530B6FFE18}">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How much time?</a:t>
          </a:r>
          <a:endParaRPr lang="en-US" sz="2400" kern="120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10800-E21C-4232-9A8F-799D9B9CAFA9}">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4F3E6-37A2-4386-9F52-F7535DA1A562}">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n-PK" sz="3800" kern="1200"/>
            <a:t>19 major steps </a:t>
          </a:r>
          <a:endParaRPr lang="en-US" sz="3800" kern="1200"/>
        </a:p>
      </dsp:txBody>
      <dsp:txXfrm>
        <a:off x="559800" y="3022743"/>
        <a:ext cx="4320000" cy="720000"/>
      </dsp:txXfrm>
    </dsp:sp>
    <dsp:sp modelId="{DFDC314F-440C-4AC2-9E5F-34E32C4107DA}">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726B5-7364-4E06-972E-8B048E63846D}">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n-US" sz="3800" kern="1200"/>
            <a:t>29 </a:t>
          </a:r>
          <a:r>
            <a:rPr lang="en-PK" sz="3800" kern="1200"/>
            <a:t>intermediate steps  </a:t>
          </a:r>
          <a:endParaRPr lang="en-US" sz="3800" kern="1200"/>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2D783-5BD9-479A-895D-4A4517A1F3FD}">
      <dsp:nvSpPr>
        <dsp:cNvPr id="0" name=""/>
        <dsp:cNvSpPr/>
      </dsp:nvSpPr>
      <dsp:spPr>
        <a:xfrm>
          <a:off x="940799" y="682053"/>
          <a:ext cx="1450199" cy="14501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78E046-BCF4-437D-90A3-5E83933A5308}">
      <dsp:nvSpPr>
        <dsp:cNvPr id="0" name=""/>
        <dsp:cNvSpPr/>
      </dsp:nvSpPr>
      <dsp:spPr>
        <a:xfrm>
          <a:off x="54566" y="2586928"/>
          <a:ext cx="322266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The average time taken by CDA for NOC approval is two and half years</a:t>
          </a:r>
        </a:p>
      </dsp:txBody>
      <dsp:txXfrm>
        <a:off x="54566" y="2586928"/>
        <a:ext cx="3222666" cy="1125000"/>
      </dsp:txXfrm>
    </dsp:sp>
    <dsp:sp modelId="{EEE72CC1-A36F-4E3B-8460-BC64EA46808A}">
      <dsp:nvSpPr>
        <dsp:cNvPr id="0" name=""/>
        <dsp:cNvSpPr/>
      </dsp:nvSpPr>
      <dsp:spPr>
        <a:xfrm>
          <a:off x="4727433" y="682053"/>
          <a:ext cx="1450199" cy="1450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6705E7-F2E2-416D-85FC-414213DEB84C}">
      <dsp:nvSpPr>
        <dsp:cNvPr id="0" name=""/>
        <dsp:cNvSpPr/>
      </dsp:nvSpPr>
      <dsp:spPr>
        <a:xfrm>
          <a:off x="3841199" y="2586928"/>
          <a:ext cx="322266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The average time since the approval of NOC is 12 years</a:t>
          </a:r>
        </a:p>
      </dsp:txBody>
      <dsp:txXfrm>
        <a:off x="3841199" y="2586928"/>
        <a:ext cx="3222666" cy="1125000"/>
      </dsp:txXfrm>
    </dsp:sp>
    <dsp:sp modelId="{907696B9-3BAE-4F59-AB4E-BE7089C0B5B4}">
      <dsp:nvSpPr>
        <dsp:cNvPr id="0" name=""/>
        <dsp:cNvSpPr/>
      </dsp:nvSpPr>
      <dsp:spPr>
        <a:xfrm>
          <a:off x="8514066" y="682053"/>
          <a:ext cx="1450199" cy="14501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817741-DD81-4CDD-AB5F-57820B98C226}">
      <dsp:nvSpPr>
        <dsp:cNvPr id="0" name=""/>
        <dsp:cNvSpPr/>
      </dsp:nvSpPr>
      <dsp:spPr>
        <a:xfrm>
          <a:off x="7627832" y="2586928"/>
          <a:ext cx="3222666"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In 25 years, no completion certificate was issued by CDA</a:t>
          </a:r>
        </a:p>
      </dsp:txBody>
      <dsp:txXfrm>
        <a:off x="7627832" y="2586928"/>
        <a:ext cx="3222666" cy="112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38147-EFDF-4944-BD6C-C70A8289056A}">
      <dsp:nvSpPr>
        <dsp:cNvPr id="0" name=""/>
        <dsp:cNvSpPr/>
      </dsp:nvSpPr>
      <dsp:spPr>
        <a:xfrm>
          <a:off x="0" y="587346"/>
          <a:ext cx="6478587" cy="10313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Structural Issues</a:t>
          </a:r>
        </a:p>
      </dsp:txBody>
      <dsp:txXfrm>
        <a:off x="50347" y="637693"/>
        <a:ext cx="6377893" cy="930660"/>
      </dsp:txXfrm>
    </dsp:sp>
    <dsp:sp modelId="{018B06FC-A7D2-437C-A411-BF6F24203C52}">
      <dsp:nvSpPr>
        <dsp:cNvPr id="0" name=""/>
        <dsp:cNvSpPr/>
      </dsp:nvSpPr>
      <dsp:spPr>
        <a:xfrm>
          <a:off x="0" y="1742541"/>
          <a:ext cx="6478587" cy="10313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Performance Issues</a:t>
          </a:r>
        </a:p>
      </dsp:txBody>
      <dsp:txXfrm>
        <a:off x="50347" y="1792888"/>
        <a:ext cx="6377893" cy="930660"/>
      </dsp:txXfrm>
    </dsp:sp>
    <dsp:sp modelId="{6D29A920-DDF9-4ADB-8F60-A6837E549CFF}">
      <dsp:nvSpPr>
        <dsp:cNvPr id="0" name=""/>
        <dsp:cNvSpPr/>
      </dsp:nvSpPr>
      <dsp:spPr>
        <a:xfrm>
          <a:off x="0" y="2897736"/>
          <a:ext cx="6478587" cy="10313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Weak internal audit system</a:t>
          </a:r>
        </a:p>
      </dsp:txBody>
      <dsp:txXfrm>
        <a:off x="50347" y="2948083"/>
        <a:ext cx="6377893" cy="9306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0.04668</cdr:x>
      <cdr:y>0.05547</cdr:y>
    </cdr:from>
    <cdr:to>
      <cdr:x>0.98302</cdr:x>
      <cdr:y>0.13583</cdr:y>
    </cdr:to>
    <cdr:sp macro="" textlink="">
      <cdr:nvSpPr>
        <cdr:cNvPr id="3" name="TextBox 2">
          <a:extLst xmlns:a="http://schemas.openxmlformats.org/drawingml/2006/main">
            <a:ext uri="{FF2B5EF4-FFF2-40B4-BE49-F238E27FC236}">
              <a16:creationId xmlns:a16="http://schemas.microsoft.com/office/drawing/2014/main" id="{C6F5AEDB-EE1B-4AC5-9C5E-BAC1FC124960}"/>
            </a:ext>
          </a:extLst>
        </cdr:cNvPr>
        <cdr:cNvSpPr txBox="1"/>
      </cdr:nvSpPr>
      <cdr:spPr>
        <a:xfrm xmlns:a="http://schemas.openxmlformats.org/drawingml/2006/main">
          <a:off x="509058" y="309034"/>
          <a:ext cx="1021080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PK"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CCFB6-76DB-4331-9AD2-4DD1500205D7}" type="datetimeFigureOut">
              <a:rPr lang="en-PK" smtClean="0"/>
              <a:t>09/15/2021</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A27CA-AF48-4975-A5F8-E5E09548DDE1}" type="slidenum">
              <a:rPr lang="en-PK" smtClean="0"/>
              <a:t>‹#›</a:t>
            </a:fld>
            <a:endParaRPr lang="en-PK"/>
          </a:p>
        </p:txBody>
      </p:sp>
    </p:spTree>
    <p:extLst>
      <p:ext uri="{BB962C8B-B14F-4D97-AF65-F5344CB8AC3E}">
        <p14:creationId xmlns:p14="http://schemas.microsoft.com/office/powerpoint/2010/main" val="91149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AoA</a:t>
            </a:r>
            <a:r>
              <a:rPr lang="en-US" dirty="0"/>
              <a:t>. Thank you for joining.  My name is Lubna Hasan and I am presenting on behalf of my two co-authors . We were asked by Dr. Nadeem to study private HS. Roz hum ye </a:t>
            </a:r>
            <a:r>
              <a:rPr lang="en-US" dirty="0" err="1"/>
              <a:t>sunte</a:t>
            </a:r>
            <a:r>
              <a:rPr lang="en-US" dirty="0"/>
              <a:t> </a:t>
            </a:r>
            <a:r>
              <a:rPr lang="en-US" dirty="0" err="1"/>
              <a:t>hain</a:t>
            </a:r>
            <a:r>
              <a:rPr lang="en-US" dirty="0"/>
              <a:t> </a:t>
            </a:r>
            <a:r>
              <a:rPr lang="en-US" dirty="0" err="1"/>
              <a:t>ke</a:t>
            </a:r>
            <a:r>
              <a:rPr lang="en-US" dirty="0"/>
              <a:t> plot </a:t>
            </a:r>
            <a:r>
              <a:rPr lang="en-US" dirty="0" err="1"/>
              <a:t>mein</a:t>
            </a:r>
            <a:r>
              <a:rPr lang="en-US" dirty="0"/>
              <a:t> fraud </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1</a:t>
            </a:fld>
            <a:endParaRPr lang="en-PK"/>
          </a:p>
        </p:txBody>
      </p:sp>
    </p:spTree>
    <p:extLst>
      <p:ext uri="{BB962C8B-B14F-4D97-AF65-F5344CB8AC3E}">
        <p14:creationId xmlns:p14="http://schemas.microsoft.com/office/powerpoint/2010/main" val="286289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strange that societies, whose NOC was cancelled, are still on the “Authorized Societies List”</a:t>
            </a:r>
          </a:p>
          <a:p>
            <a:endParaRPr lang="en-US" dirty="0"/>
          </a:p>
          <a:p>
            <a:endParaRPr lang="en-US" dirty="0"/>
          </a:p>
          <a:p>
            <a:endParaRPr lang="en-US" dirty="0"/>
          </a:p>
          <a:p>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12</a:t>
            </a:fld>
            <a:endParaRPr lang="en-PK"/>
          </a:p>
        </p:txBody>
      </p:sp>
    </p:spTree>
    <p:extLst>
      <p:ext uri="{BB962C8B-B14F-4D97-AF65-F5344CB8AC3E}">
        <p14:creationId xmlns:p14="http://schemas.microsoft.com/office/powerpoint/2010/main" val="115191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Arial" panose="020B0604020202020204" pitchFamily="34" charset="0"/>
              </a:rPr>
              <a:t>Honorable Athar Minallah, </a:t>
            </a:r>
            <a:endParaRPr lang="en-PK" sz="1100" dirty="0"/>
          </a:p>
          <a:p>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22</a:t>
            </a:fld>
            <a:endParaRPr lang="en-PK"/>
          </a:p>
        </p:txBody>
      </p:sp>
    </p:spTree>
    <p:extLst>
      <p:ext uri="{BB962C8B-B14F-4D97-AF65-F5344CB8AC3E}">
        <p14:creationId xmlns:p14="http://schemas.microsoft.com/office/powerpoint/2010/main" val="115030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to look at their regulatory framework. What is the process? How many steps are involved? How long does it take to develop a HS.</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2</a:t>
            </a:fld>
            <a:endParaRPr lang="en-PK"/>
          </a:p>
        </p:txBody>
      </p:sp>
    </p:spTree>
    <p:extLst>
      <p:ext uri="{BB962C8B-B14F-4D97-AF65-F5344CB8AC3E}">
        <p14:creationId xmlns:p14="http://schemas.microsoft.com/office/powerpoint/2010/main" val="68746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synopsis of the IMP. Private HS are allowed in zones 2, 4,5 &amp; E-11 in zone 1. </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3</a:t>
            </a:fld>
            <a:endParaRPr lang="en-PK"/>
          </a:p>
        </p:txBody>
      </p:sp>
    </p:spTree>
    <p:extLst>
      <p:ext uri="{BB962C8B-B14F-4D97-AF65-F5344CB8AC3E}">
        <p14:creationId xmlns:p14="http://schemas.microsoft.com/office/powerpoint/2010/main" val="46253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CDA regulates the PHS. </a:t>
            </a:r>
            <a:r>
              <a:rPr lang="en-GB" sz="1200" dirty="0">
                <a:effectLst/>
                <a:ea typeface="Times New Roman" panose="02020603050405020304" pitchFamily="18" charset="0"/>
                <a:cs typeface="Aharoni" panose="02010803020104030203" pitchFamily="2" charset="-79"/>
              </a:rPr>
              <a:t>The private Housing Schemes are regulated by …..</a:t>
            </a:r>
            <a:r>
              <a:rPr lang="en-PK" sz="1200" dirty="0">
                <a:effectLst/>
                <a:ea typeface="Times New Roman" panose="02020603050405020304" pitchFamily="18" charset="0"/>
                <a:cs typeface="Aharoni" panose="02010803020104030203" pitchFamily="2" charset="-79"/>
              </a:rPr>
              <a:t> for Development of Private Housing/</a:t>
            </a:r>
            <a:r>
              <a:rPr lang="en-PK" sz="1200" spc="5"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Farm</a:t>
            </a:r>
            <a:r>
              <a:rPr lang="en-PK" sz="1200" spc="145"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Housing</a:t>
            </a:r>
            <a:r>
              <a:rPr lang="en-PK" sz="1200" spc="60"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Schemes</a:t>
            </a:r>
            <a:r>
              <a:rPr lang="en-PK" sz="1200" spc="70"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in</a:t>
            </a:r>
            <a:r>
              <a:rPr lang="en-PK" sz="1200" spc="10"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Islamabad</a:t>
            </a:r>
            <a:r>
              <a:rPr lang="en-PK" sz="1200" spc="85"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Capital Territory</a:t>
            </a:r>
            <a:r>
              <a:rPr lang="en-PK" sz="1200" spc="115"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Zoning</a:t>
            </a:r>
            <a:r>
              <a:rPr lang="en-PK" sz="1200" spc="65" dirty="0">
                <a:effectLst/>
                <a:ea typeface="Times New Roman" panose="02020603050405020304" pitchFamily="18" charset="0"/>
                <a:cs typeface="Aharoni" panose="02010803020104030203" pitchFamily="2" charset="-79"/>
              </a:rPr>
              <a:t> </a:t>
            </a:r>
            <a:r>
              <a:rPr lang="en-PK" sz="1200" dirty="0">
                <a:effectLst/>
                <a:ea typeface="Times New Roman" panose="02020603050405020304" pitchFamily="18" charset="0"/>
                <a:cs typeface="Aharoni" panose="02010803020104030203" pitchFamily="2" charset="-79"/>
              </a:rPr>
              <a:t>Plan"</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4</a:t>
            </a:fld>
            <a:endParaRPr lang="en-PK"/>
          </a:p>
        </p:txBody>
      </p:sp>
    </p:spTree>
    <p:extLst>
      <p:ext uri="{BB962C8B-B14F-4D97-AF65-F5344CB8AC3E}">
        <p14:creationId xmlns:p14="http://schemas.microsoft.com/office/powerpoint/2010/main" val="18820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 kanals in zones 2 and 5, and 200 kanals in E-11. As per sub-zone requirement in Zone 4. NOC from </a:t>
            </a:r>
            <a:r>
              <a:rPr lang="en-US" dirty="0" err="1"/>
              <a:t>defence</a:t>
            </a:r>
            <a:r>
              <a:rPr lang="en-US" dirty="0"/>
              <a:t> ministry and prepare documentation.</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5</a:t>
            </a:fld>
            <a:endParaRPr lang="en-PK"/>
          </a:p>
        </p:txBody>
      </p:sp>
    </p:spTree>
    <p:extLst>
      <p:ext uri="{BB962C8B-B14F-4D97-AF65-F5344CB8AC3E}">
        <p14:creationId xmlns:p14="http://schemas.microsoft.com/office/powerpoint/2010/main" val="20022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CDA has a fairly extensive regime for the development of PHS. For each step, the B&amp;D is in contact with CDA. </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7</a:t>
            </a:fld>
            <a:endParaRPr lang="en-PK"/>
          </a:p>
        </p:txBody>
      </p:sp>
    </p:spTree>
    <p:extLst>
      <p:ext uri="{BB962C8B-B14F-4D97-AF65-F5344CB8AC3E}">
        <p14:creationId xmlns:p14="http://schemas.microsoft.com/office/powerpoint/2010/main" val="194387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M&amp;P for HS provide ample leverage for CDA to monitor development of HS</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8</a:t>
            </a:fld>
            <a:endParaRPr lang="en-PK"/>
          </a:p>
        </p:txBody>
      </p:sp>
    </p:spTree>
    <p:extLst>
      <p:ext uri="{BB962C8B-B14F-4D97-AF65-F5344CB8AC3E}">
        <p14:creationId xmlns:p14="http://schemas.microsoft.com/office/powerpoint/2010/main" val="264902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on land use is important. Most LOPs are cancelled due to violations in land use pattern.</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9</a:t>
            </a:fld>
            <a:endParaRPr lang="en-PK"/>
          </a:p>
        </p:txBody>
      </p:sp>
    </p:spTree>
    <p:extLst>
      <p:ext uri="{BB962C8B-B14F-4D97-AF65-F5344CB8AC3E}">
        <p14:creationId xmlns:p14="http://schemas.microsoft.com/office/powerpoint/2010/main" val="230882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ranges from less than three months to 9 n half years (OPF). Societies can take more than two decades to develop.  Information about completion certificate is from AGP 2017</a:t>
            </a:r>
            <a:endParaRPr lang="en-PK" dirty="0"/>
          </a:p>
        </p:txBody>
      </p:sp>
      <p:sp>
        <p:nvSpPr>
          <p:cNvPr id="4" name="Slide Number Placeholder 3"/>
          <p:cNvSpPr>
            <a:spLocks noGrp="1"/>
          </p:cNvSpPr>
          <p:nvPr>
            <p:ph type="sldNum" sz="quarter" idx="5"/>
          </p:nvPr>
        </p:nvSpPr>
        <p:spPr/>
        <p:txBody>
          <a:bodyPr/>
          <a:lstStyle/>
          <a:p>
            <a:fld id="{4A4A27CA-AF48-4975-A5F8-E5E09548DDE1}" type="slidenum">
              <a:rPr lang="en-PK" smtClean="0"/>
              <a:t>10</a:t>
            </a:fld>
            <a:endParaRPr lang="en-PK"/>
          </a:p>
        </p:txBody>
      </p:sp>
    </p:spTree>
    <p:extLst>
      <p:ext uri="{BB962C8B-B14F-4D97-AF65-F5344CB8AC3E}">
        <p14:creationId xmlns:p14="http://schemas.microsoft.com/office/powerpoint/2010/main" val="15730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1CD5-8B68-40BF-B62C-2C2B159E8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BD1F1BFB-DF44-44F1-9008-2A5C8438D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A32044AE-69F6-44A2-9455-8C559753AC74}"/>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5" name="Footer Placeholder 4">
            <a:extLst>
              <a:ext uri="{FF2B5EF4-FFF2-40B4-BE49-F238E27FC236}">
                <a16:creationId xmlns:a16="http://schemas.microsoft.com/office/drawing/2014/main" id="{50E4B753-003B-4348-9FA1-68396E47DF7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3E6EF4B-7354-4F5E-A927-390055C66ACF}"/>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139077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8282-53C0-41A3-BD39-E01B4131683F}"/>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D8F60D63-5877-4777-BA25-9AB7285627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BA5D603-172B-4B3C-ACD5-5D3D92C27692}"/>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5" name="Footer Placeholder 4">
            <a:extLst>
              <a:ext uri="{FF2B5EF4-FFF2-40B4-BE49-F238E27FC236}">
                <a16:creationId xmlns:a16="http://schemas.microsoft.com/office/drawing/2014/main" id="{C954CA20-AFE3-41B6-B227-B928FCFF39F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0E178A1E-8F05-4A8F-BE37-4B3B8522F554}"/>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285168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8A1E8-5CB8-47B8-8077-49468018DA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EB93C7AA-2488-4826-B614-D1087BCE24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F8F3EE4-F192-4765-8C68-04E71B6E00C9}"/>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5" name="Footer Placeholder 4">
            <a:extLst>
              <a:ext uri="{FF2B5EF4-FFF2-40B4-BE49-F238E27FC236}">
                <a16:creationId xmlns:a16="http://schemas.microsoft.com/office/drawing/2014/main" id="{E00553DE-7E54-4FF4-94F0-962C2397A22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C2B9E18-22AF-40D9-8DC5-AF8F9B0726D9}"/>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315063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62F8-D62B-465C-81D3-5EAEDF465E3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FDED11B1-AAE6-4751-AD62-B690DD9A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C84B4AD-1A76-48AB-9FA6-C94CB6D3DB07}"/>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5" name="Footer Placeholder 4">
            <a:extLst>
              <a:ext uri="{FF2B5EF4-FFF2-40B4-BE49-F238E27FC236}">
                <a16:creationId xmlns:a16="http://schemas.microsoft.com/office/drawing/2014/main" id="{198A1E5F-08AC-4054-A4B4-989526DDEE3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10386E5-BEFD-49D2-A59A-FFB7FEA86168}"/>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47058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0140-BD82-48D9-96E9-4F65D3B8C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4A72973C-864C-4130-9C92-FC37B8743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7A760-B96F-47AD-BC12-8DE94C590BEB}"/>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5" name="Footer Placeholder 4">
            <a:extLst>
              <a:ext uri="{FF2B5EF4-FFF2-40B4-BE49-F238E27FC236}">
                <a16:creationId xmlns:a16="http://schemas.microsoft.com/office/drawing/2014/main" id="{C9BEDA7C-22C2-4506-A2CF-FF1C1EA6390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03B1F3C-AC2C-444F-95DB-BB565814D898}"/>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331139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4100-7BC4-4FFC-9852-6D4DFCE5AE4D}"/>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D22BBDC0-860D-4521-BF85-307F986C1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3C179460-86F0-4AB9-BA23-8E101D144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8FDAA508-00B9-4A16-B246-7196001EA55A}"/>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6" name="Footer Placeholder 5">
            <a:extLst>
              <a:ext uri="{FF2B5EF4-FFF2-40B4-BE49-F238E27FC236}">
                <a16:creationId xmlns:a16="http://schemas.microsoft.com/office/drawing/2014/main" id="{96AB24A7-D2B9-4FC4-B535-83CD25CED54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BF4BF6C-C088-4C53-96CA-2D2F7955024B}"/>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15221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B3D2-3BC3-452C-82F1-635830F07FAF}"/>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8700F3AC-85ED-45BC-90CE-4271A133B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4A20D-8766-4EAB-BD9E-44AC7767AD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2041F843-B8E7-45F9-9112-E45B4B06C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37D51-9B30-4D8C-BF67-1CC7994731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62836773-02EC-45F8-8892-551B9D5C3624}"/>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8" name="Footer Placeholder 7">
            <a:extLst>
              <a:ext uri="{FF2B5EF4-FFF2-40B4-BE49-F238E27FC236}">
                <a16:creationId xmlns:a16="http://schemas.microsoft.com/office/drawing/2014/main" id="{FADB31D4-CAAC-40EB-90A2-3E45F9F6A044}"/>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C8B48BFA-088B-45F9-8F53-C23E6B1354AC}"/>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45379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27CC-A3CE-423F-8C30-93E6C5D4B9F0}"/>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7261D98B-5B3C-4C6E-B293-670384A9800B}"/>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4" name="Footer Placeholder 3">
            <a:extLst>
              <a:ext uri="{FF2B5EF4-FFF2-40B4-BE49-F238E27FC236}">
                <a16:creationId xmlns:a16="http://schemas.microsoft.com/office/drawing/2014/main" id="{B61BC514-12DB-4AE2-A29B-C5D637DD5E5A}"/>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68D86B3-B64A-48A0-AD3E-77CF09C44456}"/>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150263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3ECFD-7275-4D26-B548-83EBD9822242}"/>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3" name="Footer Placeholder 2">
            <a:extLst>
              <a:ext uri="{FF2B5EF4-FFF2-40B4-BE49-F238E27FC236}">
                <a16:creationId xmlns:a16="http://schemas.microsoft.com/office/drawing/2014/main" id="{EF6A3FC6-083C-485A-B8DD-6E6E44518579}"/>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918169F8-F1FD-4604-9500-D627E641CB3E}"/>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51331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73CB-2C65-4B5D-97AE-55D342ADB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043B3D70-717E-41DD-A83D-5EB4D2247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606D069D-D3A9-49B9-939D-CEC7A20B6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ED1E4-BC7B-4267-9EC5-885981BF2F4A}"/>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6" name="Footer Placeholder 5">
            <a:extLst>
              <a:ext uri="{FF2B5EF4-FFF2-40B4-BE49-F238E27FC236}">
                <a16:creationId xmlns:a16="http://schemas.microsoft.com/office/drawing/2014/main" id="{1A8CE710-F39E-4930-84F7-E2B156514AF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84123A7-13AD-44F4-863D-62067FEE579F}"/>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257105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D287-C98D-47D1-A8EF-E119A05BF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A96CC2B9-7C00-4F88-B4BC-94608C2C8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4AC9307E-E87D-4085-8676-B0B4040D7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4705F-16F6-47E3-8EEE-EF8ABA499822}"/>
              </a:ext>
            </a:extLst>
          </p:cNvPr>
          <p:cNvSpPr>
            <a:spLocks noGrp="1"/>
          </p:cNvSpPr>
          <p:nvPr>
            <p:ph type="dt" sz="half" idx="10"/>
          </p:nvPr>
        </p:nvSpPr>
        <p:spPr/>
        <p:txBody>
          <a:bodyPr/>
          <a:lstStyle/>
          <a:p>
            <a:fld id="{CD12C9F2-0F07-4EE6-9607-0C067AF25EF5}" type="datetimeFigureOut">
              <a:rPr lang="en-PK" smtClean="0"/>
              <a:t>09/15/2021</a:t>
            </a:fld>
            <a:endParaRPr lang="en-PK"/>
          </a:p>
        </p:txBody>
      </p:sp>
      <p:sp>
        <p:nvSpPr>
          <p:cNvPr id="6" name="Footer Placeholder 5">
            <a:extLst>
              <a:ext uri="{FF2B5EF4-FFF2-40B4-BE49-F238E27FC236}">
                <a16:creationId xmlns:a16="http://schemas.microsoft.com/office/drawing/2014/main" id="{A70F3F04-A135-43A2-8FF9-266F00CA513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C6A9406A-5B52-4AD2-AB13-A90D8DB6849F}"/>
              </a:ext>
            </a:extLst>
          </p:cNvPr>
          <p:cNvSpPr>
            <a:spLocks noGrp="1"/>
          </p:cNvSpPr>
          <p:nvPr>
            <p:ph type="sldNum" sz="quarter" idx="12"/>
          </p:nvPr>
        </p:nvSpPr>
        <p:spPr/>
        <p:txBody>
          <a:bodyPr/>
          <a:lstStyle/>
          <a:p>
            <a:fld id="{0CBC3C3D-4E04-442C-A2BA-18AA167EE3A3}" type="slidenum">
              <a:rPr lang="en-PK" smtClean="0"/>
              <a:t>‹#›</a:t>
            </a:fld>
            <a:endParaRPr lang="en-PK"/>
          </a:p>
        </p:txBody>
      </p:sp>
    </p:spTree>
    <p:extLst>
      <p:ext uri="{BB962C8B-B14F-4D97-AF65-F5344CB8AC3E}">
        <p14:creationId xmlns:p14="http://schemas.microsoft.com/office/powerpoint/2010/main" val="104385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920E9-8315-4E0D-9BB3-E4E464FD2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32628A85-B6BE-4D42-A521-7B0FD855B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61DCD33-A9FD-4908-B652-79C35E6BB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2C9F2-0F07-4EE6-9607-0C067AF25EF5}" type="datetimeFigureOut">
              <a:rPr lang="en-PK" smtClean="0"/>
              <a:t>09/15/2021</a:t>
            </a:fld>
            <a:endParaRPr lang="en-PK"/>
          </a:p>
        </p:txBody>
      </p:sp>
      <p:sp>
        <p:nvSpPr>
          <p:cNvPr id="5" name="Footer Placeholder 4">
            <a:extLst>
              <a:ext uri="{FF2B5EF4-FFF2-40B4-BE49-F238E27FC236}">
                <a16:creationId xmlns:a16="http://schemas.microsoft.com/office/drawing/2014/main" id="{477C0CAB-5D19-4B7E-9175-8D90C396F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01DDB797-2A89-4C68-AEDC-7909446D6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C3C3D-4E04-442C-A2BA-18AA167EE3A3}" type="slidenum">
              <a:rPr lang="en-PK" smtClean="0"/>
              <a:t>‹#›</a:t>
            </a:fld>
            <a:endParaRPr lang="en-PK"/>
          </a:p>
        </p:txBody>
      </p:sp>
    </p:spTree>
    <p:extLst>
      <p:ext uri="{BB962C8B-B14F-4D97-AF65-F5344CB8AC3E}">
        <p14:creationId xmlns:p14="http://schemas.microsoft.com/office/powerpoint/2010/main" val="134875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15.jpeg" /><Relationship Id="rId7" Type="http://schemas.openxmlformats.org/officeDocument/2006/relationships/diagramColors" Target="../diagrams/colors3.xml"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11.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chart" Target="../charts/chart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hyperlink" Target="https://pide.org.pk/blog/illegal-housing-societies-in-islamabad/#_ftn2" TargetMode="External"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203-54A4-43F3-9101-D7BF1B35D9E2}"/>
              </a:ext>
            </a:extLst>
          </p:cNvPr>
          <p:cNvSpPr>
            <a:spLocks noGrp="1"/>
          </p:cNvSpPr>
          <p:nvPr>
            <p:ph type="ctrTitle"/>
          </p:nvPr>
        </p:nvSpPr>
        <p:spPr/>
        <p:txBody>
          <a:bodyPr>
            <a:normAutofit/>
          </a:bodyPr>
          <a:lstStyle/>
          <a:p>
            <a:r>
              <a:rPr lang="en-GB" dirty="0">
                <a:latin typeface="Aharoni" panose="02010803020104030203" pitchFamily="2" charset="-79"/>
                <a:cs typeface="Aharoni" panose="02010803020104030203" pitchFamily="2" charset="-79"/>
              </a:rPr>
              <a:t>The Paradox of Housing Societies in Islamabad</a:t>
            </a:r>
            <a:endParaRPr lang="en-PK"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17105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2">
            <a:extLst>
              <a:ext uri="{FF2B5EF4-FFF2-40B4-BE49-F238E27FC236}">
                <a16:creationId xmlns:a16="http://schemas.microsoft.com/office/drawing/2014/main" id="{5065A82B-E5DF-4907-B682-0C64BA177DD7}"/>
              </a:ext>
            </a:extLst>
          </p:cNvPr>
          <p:cNvPicPr>
            <a:picLocks noChangeAspect="1"/>
          </p:cNvPicPr>
          <p:nvPr/>
        </p:nvPicPr>
        <p:blipFill rotWithShape="1">
          <a:blip r:embed="rId3">
            <a:alphaModFix amt="35000"/>
          </a:blip>
          <a:srcRect t="7853" r="1" b="7592"/>
          <a:stretch/>
        </p:blipFill>
        <p:spPr>
          <a:xfrm>
            <a:off x="-4243" y="-183036"/>
            <a:ext cx="12196243" cy="6857990"/>
          </a:xfrm>
          <a:prstGeom prst="rect">
            <a:avLst/>
          </a:prstGeom>
        </p:spPr>
      </p:pic>
      <p:sp>
        <p:nvSpPr>
          <p:cNvPr id="2" name="Title 1">
            <a:extLst>
              <a:ext uri="{FF2B5EF4-FFF2-40B4-BE49-F238E27FC236}">
                <a16:creationId xmlns:a16="http://schemas.microsoft.com/office/drawing/2014/main" id="{ED56BD27-9FCF-4AAB-A12C-9629C65E1B78}"/>
              </a:ext>
            </a:extLst>
          </p:cNvPr>
          <p:cNvSpPr>
            <a:spLocks noGrp="1"/>
          </p:cNvSpPr>
          <p:nvPr>
            <p:ph type="title"/>
          </p:nvPr>
        </p:nvSpPr>
        <p:spPr>
          <a:xfrm>
            <a:off x="643467" y="321734"/>
            <a:ext cx="10905066" cy="1135737"/>
          </a:xfrm>
        </p:spPr>
        <p:txBody>
          <a:bodyPr>
            <a:normAutofit/>
          </a:bodyPr>
          <a:lstStyle/>
          <a:p>
            <a:r>
              <a:rPr lang="en-US" sz="3600" dirty="0"/>
              <a:t>Approval time</a:t>
            </a:r>
            <a:endParaRPr lang="en-PK" sz="3600" dirty="0"/>
          </a:p>
        </p:txBody>
      </p:sp>
      <p:sp>
        <p:nvSpPr>
          <p:cNvPr id="48"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B1FF290-4F5F-42A7-9242-C56A7266B8BB}"/>
              </a:ext>
            </a:extLst>
          </p:cNvPr>
          <p:cNvGraphicFramePr>
            <a:graphicFrameLocks noGrp="1"/>
          </p:cNvGraphicFramePr>
          <p:nvPr>
            <p:ph idx="1"/>
            <p:extLst>
              <p:ext uri="{D42A27DB-BD31-4B8C-83A1-F6EECF244321}">
                <p14:modId xmlns:p14="http://schemas.microsoft.com/office/powerpoint/2010/main" val="208241530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85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57EA3E-D133-4138-98D0-854EDCE65BE7}"/>
              </a:ext>
            </a:extLst>
          </p:cNvPr>
          <p:cNvGraphicFramePr/>
          <p:nvPr>
            <p:extLst>
              <p:ext uri="{D42A27DB-BD31-4B8C-83A1-F6EECF244321}">
                <p14:modId xmlns:p14="http://schemas.microsoft.com/office/powerpoint/2010/main" val="3308431121"/>
              </p:ext>
            </p:extLst>
          </p:nvPr>
        </p:nvGraphicFramePr>
        <p:xfrm>
          <a:off x="995892" y="1072091"/>
          <a:ext cx="10905066" cy="5571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20FC463-E35C-4984-98E4-3CAA040CD0EF}"/>
              </a:ext>
            </a:extLst>
          </p:cNvPr>
          <p:cNvGraphicFramePr/>
          <p:nvPr>
            <p:extLst>
              <p:ext uri="{D42A27DB-BD31-4B8C-83A1-F6EECF244321}">
                <p14:modId xmlns:p14="http://schemas.microsoft.com/office/powerpoint/2010/main" val="3510143893"/>
              </p:ext>
            </p:extLst>
          </p:nvPr>
        </p:nvGraphicFramePr>
        <p:xfrm>
          <a:off x="1433689" y="1286933"/>
          <a:ext cx="8782755" cy="49275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B3202C2-707F-44AE-A07A-370F405C4641}"/>
              </a:ext>
            </a:extLst>
          </p:cNvPr>
          <p:cNvSpPr txBox="1"/>
          <p:nvPr/>
        </p:nvSpPr>
        <p:spPr>
          <a:xfrm>
            <a:off x="2162175" y="458799"/>
            <a:ext cx="7589520" cy="400110"/>
          </a:xfrm>
          <a:prstGeom prst="rect">
            <a:avLst/>
          </a:prstGeom>
          <a:noFill/>
        </p:spPr>
        <p:txBody>
          <a:bodyPr wrap="square" rtlCol="0">
            <a:spAutoFit/>
          </a:bodyPr>
          <a:lstStyle/>
          <a:p>
            <a:r>
              <a:rPr lang="en-US" sz="2000" dirty="0">
                <a:latin typeface="Aharoni" panose="02010803020104030203" pitchFamily="2" charset="-79"/>
                <a:cs typeface="Aharoni" panose="02010803020104030203" pitchFamily="2" charset="-79"/>
              </a:rPr>
              <a:t>Percentage Distribution of Private Housing Societies (by NOC)</a:t>
            </a:r>
            <a:endParaRPr lang="en-PK" sz="2000" dirty="0">
              <a:latin typeface="Aharoni" panose="02010803020104030203" pitchFamily="2" charset="-79"/>
              <a:cs typeface="Aharoni" panose="02010803020104030203" pitchFamily="2" charset="-79"/>
            </a:endParaRPr>
          </a:p>
        </p:txBody>
      </p:sp>
      <p:sp>
        <p:nvSpPr>
          <p:cNvPr id="5" name="Footer Placeholder 4">
            <a:extLst>
              <a:ext uri="{FF2B5EF4-FFF2-40B4-BE49-F238E27FC236}">
                <a16:creationId xmlns:a16="http://schemas.microsoft.com/office/drawing/2014/main" id="{F874301D-0D07-4B06-BF55-70AE5C8D29F7}"/>
              </a:ext>
            </a:extLst>
          </p:cNvPr>
          <p:cNvSpPr>
            <a:spLocks noGrp="1"/>
          </p:cNvSpPr>
          <p:nvPr>
            <p:ph type="ftr" sz="quarter" idx="11"/>
          </p:nvPr>
        </p:nvSpPr>
        <p:spPr/>
        <p:txBody>
          <a:bodyPr/>
          <a:lstStyle/>
          <a:p>
            <a:r>
              <a:rPr lang="en-US" dirty="0"/>
              <a:t>Source: CDA website</a:t>
            </a:r>
            <a:endParaRPr lang="en-PK" dirty="0"/>
          </a:p>
        </p:txBody>
      </p:sp>
    </p:spTree>
    <p:extLst>
      <p:ext uri="{BB962C8B-B14F-4D97-AF65-F5344CB8AC3E}">
        <p14:creationId xmlns:p14="http://schemas.microsoft.com/office/powerpoint/2010/main" val="246895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8CE754D-A0F0-45D1-8442-5F21458AF4DC}"/>
              </a:ext>
            </a:extLst>
          </p:cNvPr>
          <p:cNvGraphicFramePr>
            <a:graphicFrameLocks noGrp="1"/>
          </p:cNvGraphicFramePr>
          <p:nvPr>
            <p:extLst>
              <p:ext uri="{D42A27DB-BD31-4B8C-83A1-F6EECF244321}">
                <p14:modId xmlns:p14="http://schemas.microsoft.com/office/powerpoint/2010/main" val="502989927"/>
              </p:ext>
            </p:extLst>
          </p:nvPr>
        </p:nvGraphicFramePr>
        <p:xfrm>
          <a:off x="941359" y="643467"/>
          <a:ext cx="10309281" cy="5571072"/>
        </p:xfrm>
        <a:graphic>
          <a:graphicData uri="http://schemas.openxmlformats.org/drawingml/2006/table">
            <a:tbl>
              <a:tblPr firstRow="1" firstCol="1" bandRow="1">
                <a:tableStyleId>{8799B23B-EC83-4686-B30A-512413B5E67A}</a:tableStyleId>
              </a:tblPr>
              <a:tblGrid>
                <a:gridCol w="1227626">
                  <a:extLst>
                    <a:ext uri="{9D8B030D-6E8A-4147-A177-3AD203B41FA5}">
                      <a16:colId xmlns:a16="http://schemas.microsoft.com/office/drawing/2014/main" val="398042688"/>
                    </a:ext>
                  </a:extLst>
                </a:gridCol>
                <a:gridCol w="6973546">
                  <a:extLst>
                    <a:ext uri="{9D8B030D-6E8A-4147-A177-3AD203B41FA5}">
                      <a16:colId xmlns:a16="http://schemas.microsoft.com/office/drawing/2014/main" val="69915431"/>
                    </a:ext>
                  </a:extLst>
                </a:gridCol>
                <a:gridCol w="2108109">
                  <a:extLst>
                    <a:ext uri="{9D8B030D-6E8A-4147-A177-3AD203B41FA5}">
                      <a16:colId xmlns:a16="http://schemas.microsoft.com/office/drawing/2014/main" val="3772122693"/>
                    </a:ext>
                  </a:extLst>
                </a:gridCol>
              </a:tblGrid>
              <a:tr h="657406">
                <a:tc>
                  <a:txBody>
                    <a:bodyPr/>
                    <a:lstStyle/>
                    <a:p>
                      <a:pPr marL="0" marR="0" algn="ctr">
                        <a:lnSpc>
                          <a:spcPct val="107000"/>
                        </a:lnSpc>
                        <a:spcBef>
                          <a:spcPts val="0"/>
                        </a:spcBef>
                        <a:spcAft>
                          <a:spcPts val="1800"/>
                        </a:spcAft>
                      </a:pPr>
                      <a:r>
                        <a:rPr lang="en-US" sz="1900">
                          <a:effectLst/>
                        </a:rPr>
                        <a:t> </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Status of Housing Society</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Number</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1969347962"/>
                  </a:ext>
                </a:extLst>
              </a:tr>
              <a:tr h="657406">
                <a:tc>
                  <a:txBody>
                    <a:bodyPr/>
                    <a:lstStyle/>
                    <a:p>
                      <a:pPr marL="0" marR="0" algn="ctr">
                        <a:lnSpc>
                          <a:spcPct val="107000"/>
                        </a:lnSpc>
                        <a:spcBef>
                          <a:spcPts val="0"/>
                        </a:spcBef>
                        <a:spcAft>
                          <a:spcPts val="1800"/>
                        </a:spcAft>
                      </a:pPr>
                      <a:r>
                        <a:rPr lang="en-US" sz="1900">
                          <a:effectLst/>
                        </a:rPr>
                        <a:t>1</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Valid NOC</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22</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3750245205"/>
                  </a:ext>
                </a:extLst>
              </a:tr>
              <a:tr h="657406">
                <a:tc>
                  <a:txBody>
                    <a:bodyPr/>
                    <a:lstStyle/>
                    <a:p>
                      <a:pPr marL="0" marR="0" algn="ctr">
                        <a:lnSpc>
                          <a:spcPct val="107000"/>
                        </a:lnSpc>
                        <a:spcBef>
                          <a:spcPts val="0"/>
                        </a:spcBef>
                        <a:spcAft>
                          <a:spcPts val="1800"/>
                        </a:spcAft>
                      </a:pPr>
                      <a:r>
                        <a:rPr lang="en-US" sz="1900">
                          <a:effectLst/>
                        </a:rPr>
                        <a:t>2 </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Approved LOP, NOC is yet to be obtained</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24</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3184957934"/>
                  </a:ext>
                </a:extLst>
              </a:tr>
              <a:tr h="969230">
                <a:tc>
                  <a:txBody>
                    <a:bodyPr/>
                    <a:lstStyle/>
                    <a:p>
                      <a:pPr marL="0" marR="0" algn="ctr">
                        <a:lnSpc>
                          <a:spcPct val="107000"/>
                        </a:lnSpc>
                        <a:spcBef>
                          <a:spcPts val="0"/>
                        </a:spcBef>
                        <a:spcAft>
                          <a:spcPts val="1800"/>
                        </a:spcAft>
                      </a:pPr>
                      <a:r>
                        <a:rPr lang="en-US" sz="1900">
                          <a:effectLst/>
                        </a:rPr>
                        <a:t>3</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NOC canceled due to non-conformity with CDA rules. LOP is intact</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6</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2130791148"/>
                  </a:ext>
                </a:extLst>
              </a:tr>
              <a:tr h="657406">
                <a:tc>
                  <a:txBody>
                    <a:bodyPr/>
                    <a:lstStyle/>
                    <a:p>
                      <a:pPr marL="0" marR="0" algn="ctr">
                        <a:lnSpc>
                          <a:spcPct val="107000"/>
                        </a:lnSpc>
                        <a:spcBef>
                          <a:spcPts val="0"/>
                        </a:spcBef>
                        <a:spcAft>
                          <a:spcPts val="1800"/>
                        </a:spcAft>
                      </a:pPr>
                      <a:r>
                        <a:rPr lang="en-US" sz="1900">
                          <a:effectLst/>
                        </a:rPr>
                        <a:t>4</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Canceled LOP</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10</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936448347"/>
                  </a:ext>
                </a:extLst>
              </a:tr>
              <a:tr h="657406">
                <a:tc>
                  <a:txBody>
                    <a:bodyPr/>
                    <a:lstStyle/>
                    <a:p>
                      <a:pPr marL="0" marR="0" algn="ctr">
                        <a:lnSpc>
                          <a:spcPct val="107000"/>
                        </a:lnSpc>
                        <a:spcBef>
                          <a:spcPts val="0"/>
                        </a:spcBef>
                        <a:spcAft>
                          <a:spcPts val="1800"/>
                        </a:spcAft>
                      </a:pPr>
                      <a:r>
                        <a:rPr lang="en-US" sz="1900">
                          <a:effectLst/>
                        </a:rPr>
                        <a:t>5</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Both LOP and NOC are canceled</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2</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894074492"/>
                  </a:ext>
                </a:extLst>
              </a:tr>
              <a:tr h="657406">
                <a:tc>
                  <a:txBody>
                    <a:bodyPr/>
                    <a:lstStyle/>
                    <a:p>
                      <a:pPr marL="0" marR="0" algn="ctr">
                        <a:lnSpc>
                          <a:spcPct val="107000"/>
                        </a:lnSpc>
                        <a:spcBef>
                          <a:spcPts val="0"/>
                        </a:spcBef>
                        <a:spcAft>
                          <a:spcPts val="1800"/>
                        </a:spcAft>
                      </a:pPr>
                      <a:r>
                        <a:rPr lang="en-US" sz="1900">
                          <a:effectLst/>
                        </a:rPr>
                        <a:t>6</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Not approached CDA for LOP/NOC (Illegal)</a:t>
                      </a:r>
                      <a:r>
                        <a:rPr lang="en-US" sz="1900" u="sng">
                          <a:effectLst/>
                          <a:hlinkClick r:id="rId3"/>
                        </a:rPr>
                        <a:t>[2]</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a:effectLst/>
                        </a:rPr>
                        <a:t>140</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3472877582"/>
                  </a:ext>
                </a:extLst>
              </a:tr>
              <a:tr h="657406">
                <a:tc>
                  <a:txBody>
                    <a:bodyPr/>
                    <a:lstStyle/>
                    <a:p>
                      <a:pPr marL="0" marR="0" algn="ctr">
                        <a:lnSpc>
                          <a:spcPct val="107000"/>
                        </a:lnSpc>
                        <a:spcBef>
                          <a:spcPts val="0"/>
                        </a:spcBef>
                        <a:spcAft>
                          <a:spcPts val="1800"/>
                        </a:spcAft>
                      </a:pPr>
                      <a:r>
                        <a:rPr lang="en-US" sz="1900">
                          <a:effectLst/>
                        </a:rPr>
                        <a:t>Total</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nSpc>
                          <a:spcPct val="107000"/>
                        </a:lnSpc>
                        <a:spcBef>
                          <a:spcPts val="0"/>
                        </a:spcBef>
                        <a:spcAft>
                          <a:spcPts val="1800"/>
                        </a:spcAft>
                      </a:pPr>
                      <a:r>
                        <a:rPr lang="en-US" sz="1900">
                          <a:effectLst/>
                        </a:rPr>
                        <a:t> </a:t>
                      </a:r>
                      <a:endParaRPr lang="en-PK" sz="210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tc>
                  <a:txBody>
                    <a:bodyPr/>
                    <a:lstStyle/>
                    <a:p>
                      <a:pPr marL="0" marR="0" algn="ctr">
                        <a:lnSpc>
                          <a:spcPct val="107000"/>
                        </a:lnSpc>
                        <a:spcBef>
                          <a:spcPts val="0"/>
                        </a:spcBef>
                        <a:spcAft>
                          <a:spcPts val="1800"/>
                        </a:spcAft>
                      </a:pPr>
                      <a:r>
                        <a:rPr lang="en-US" sz="1900" dirty="0">
                          <a:effectLst/>
                        </a:rPr>
                        <a:t>204</a:t>
                      </a:r>
                      <a:endParaRPr lang="en-PK" sz="2100" dirty="0">
                        <a:effectLst/>
                        <a:latin typeface="Calibri" panose="020F0502020204030204" pitchFamily="34" charset="0"/>
                        <a:ea typeface="Times New Roman" panose="02020603050405020304" pitchFamily="18" charset="0"/>
                        <a:cs typeface="Arial" panose="020B0604020202020204" pitchFamily="34" charset="0"/>
                      </a:endParaRPr>
                    </a:p>
                  </a:txBody>
                  <a:tcPr marL="145712" marR="145712" marT="145712" marB="145712" anchor="ctr"/>
                </a:tc>
                <a:extLst>
                  <a:ext uri="{0D108BD9-81ED-4DB2-BD59-A6C34878D82A}">
                    <a16:rowId xmlns:a16="http://schemas.microsoft.com/office/drawing/2014/main" val="2654851105"/>
                  </a:ext>
                </a:extLst>
              </a:tr>
            </a:tbl>
          </a:graphicData>
        </a:graphic>
      </p:graphicFrame>
    </p:spTree>
    <p:extLst>
      <p:ext uri="{BB962C8B-B14F-4D97-AF65-F5344CB8AC3E}">
        <p14:creationId xmlns:p14="http://schemas.microsoft.com/office/powerpoint/2010/main" val="169808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7D655-CDB6-4EA5-ADDD-D20BCA4F4888}"/>
              </a:ext>
            </a:extLst>
          </p:cNvPr>
          <p:cNvSpPr>
            <a:spLocks noGrp="1"/>
          </p:cNvSpPr>
          <p:nvPr>
            <p:ph type="title"/>
          </p:nvPr>
        </p:nvSpPr>
        <p:spPr>
          <a:xfrm>
            <a:off x="643467" y="321734"/>
            <a:ext cx="10905066" cy="1135737"/>
          </a:xfrm>
        </p:spPr>
        <p:txBody>
          <a:bodyPr>
            <a:normAutofit/>
          </a:bodyPr>
          <a:lstStyle/>
          <a:p>
            <a:r>
              <a:rPr lang="en-US" sz="3600" dirty="0"/>
              <a:t>Main Findings</a:t>
            </a:r>
            <a:endParaRPr lang="en-PK" sz="3600" dirty="0"/>
          </a:p>
        </p:txBody>
      </p:sp>
      <p:sp>
        <p:nvSpPr>
          <p:cNvPr id="3" name="Content Placeholder 2">
            <a:extLst>
              <a:ext uri="{FF2B5EF4-FFF2-40B4-BE49-F238E27FC236}">
                <a16:creationId xmlns:a16="http://schemas.microsoft.com/office/drawing/2014/main" id="{5077430F-677F-4F9C-AA4E-A7ABEBF84922}"/>
              </a:ext>
            </a:extLst>
          </p:cNvPr>
          <p:cNvSpPr>
            <a:spLocks noGrp="1"/>
          </p:cNvSpPr>
          <p:nvPr>
            <p:ph idx="1"/>
          </p:nvPr>
        </p:nvSpPr>
        <p:spPr>
          <a:xfrm>
            <a:off x="643467" y="1782981"/>
            <a:ext cx="10905066" cy="4393982"/>
          </a:xfrm>
        </p:spPr>
        <p:txBody>
          <a:bodyPr>
            <a:normAutofit/>
          </a:bodyPr>
          <a:lstStyle/>
          <a:p>
            <a:r>
              <a:rPr lang="en-US" sz="2400" dirty="0"/>
              <a:t>Only 10% of HS have proper documents (LOP, NOC)</a:t>
            </a:r>
          </a:p>
          <a:p>
            <a:r>
              <a:rPr lang="en-US" sz="2400" dirty="0"/>
              <a:t>CDA has issued only 22 NOCs in the past 30 years.</a:t>
            </a:r>
          </a:p>
          <a:p>
            <a:r>
              <a:rPr lang="en-US" sz="2400" dirty="0"/>
              <a:t>These HS cover 6.8% of total area in zones 2, 4, &amp; 5.</a:t>
            </a:r>
          </a:p>
          <a:p>
            <a:r>
              <a:rPr lang="en-US" sz="2400" dirty="0"/>
              <a:t>More than 90% of area in these zones (1.26 million kanals) is under illegal occupation. </a:t>
            </a:r>
          </a:p>
          <a:p>
            <a:r>
              <a:rPr lang="en-US" sz="2400" dirty="0"/>
              <a:t>99% of HS are incomplete</a:t>
            </a:r>
            <a:endParaRPr lang="en-PK"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124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54DB4-9A7C-479D-BFC2-BD22AE216300}"/>
              </a:ext>
            </a:extLst>
          </p:cNvPr>
          <p:cNvSpPr>
            <a:spLocks noGrp="1"/>
          </p:cNvSpPr>
          <p:nvPr>
            <p:ph type="title"/>
          </p:nvPr>
        </p:nvSpPr>
        <p:spPr>
          <a:xfrm>
            <a:off x="643467" y="1698171"/>
            <a:ext cx="3962061" cy="4516360"/>
          </a:xfrm>
        </p:spPr>
        <p:txBody>
          <a:bodyPr anchor="t">
            <a:normAutofit/>
          </a:bodyPr>
          <a:lstStyle/>
          <a:p>
            <a:r>
              <a:rPr lang="en-US" sz="3600" dirty="0"/>
              <a:t>Why is illegality so pervasive?</a:t>
            </a:r>
            <a:endParaRPr lang="en-PK" sz="3600" dirty="0"/>
          </a:p>
        </p:txBody>
      </p:sp>
      <p:sp>
        <p:nvSpPr>
          <p:cNvPr id="24"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Content Placeholder 2">
            <a:extLst>
              <a:ext uri="{FF2B5EF4-FFF2-40B4-BE49-F238E27FC236}">
                <a16:creationId xmlns:a16="http://schemas.microsoft.com/office/drawing/2014/main" id="{B15E5918-469C-4A34-AE8C-52E5CF52862C}"/>
              </a:ext>
            </a:extLst>
          </p:cNvPr>
          <p:cNvSpPr>
            <a:spLocks noGrp="1"/>
          </p:cNvSpPr>
          <p:nvPr>
            <p:ph idx="1"/>
          </p:nvPr>
        </p:nvSpPr>
        <p:spPr>
          <a:xfrm>
            <a:off x="5070020" y="1698170"/>
            <a:ext cx="6478513" cy="4516361"/>
          </a:xfrm>
        </p:spPr>
        <p:txBody>
          <a:bodyPr>
            <a:normAutofit/>
          </a:bodyPr>
          <a:lstStyle/>
          <a:p>
            <a:r>
              <a:rPr lang="en-US" sz="2400" dirty="0">
                <a:latin typeface="Calibri" panose="020F0502020204030204" pitchFamily="34" charset="0"/>
                <a:ea typeface="Times New Roman" panose="02020603050405020304" pitchFamily="18" charset="0"/>
                <a:cs typeface="Arial" panose="020B0604020202020204" pitchFamily="34" charset="0"/>
              </a:rPr>
              <a:t>L</a:t>
            </a:r>
            <a:r>
              <a:rPr lang="en-US" sz="2400" dirty="0">
                <a:effectLst/>
                <a:latin typeface="Calibri" panose="020F0502020204030204" pitchFamily="34" charset="0"/>
                <a:ea typeface="Times New Roman" panose="02020603050405020304" pitchFamily="18" charset="0"/>
                <a:cs typeface="Arial" panose="020B0604020202020204" pitchFamily="34" charset="0"/>
              </a:rPr>
              <a:t>engthy and cumbersome procedures</a:t>
            </a:r>
          </a:p>
          <a:p>
            <a:r>
              <a:rPr lang="en-US" sz="2400" dirty="0">
                <a:effectLst/>
                <a:latin typeface="Calibri" panose="020F0502020204030204" pitchFamily="34" charset="0"/>
                <a:ea typeface="Times New Roman" panose="02020603050405020304" pitchFamily="18" charset="0"/>
                <a:cs typeface="Arial" panose="020B0604020202020204" pitchFamily="34" charset="0"/>
              </a:rPr>
              <a:t>Deviations from the approved layout plan or land use pattern</a:t>
            </a:r>
          </a:p>
          <a:p>
            <a:r>
              <a:rPr lang="en-US" sz="2400" dirty="0">
                <a:effectLst/>
                <a:latin typeface="Calibri" panose="020F0502020204030204" pitchFamily="34" charset="0"/>
                <a:ea typeface="Times New Roman" panose="02020603050405020304" pitchFamily="18" charset="0"/>
                <a:cs typeface="Arial" panose="020B0604020202020204" pitchFamily="34" charset="0"/>
              </a:rPr>
              <a:t>Partial possession of the land</a:t>
            </a:r>
          </a:p>
          <a:p>
            <a:r>
              <a:rPr lang="en-US" sz="2400" dirty="0">
                <a:latin typeface="Calibri" panose="020F0502020204030204" pitchFamily="34" charset="0"/>
                <a:ea typeface="Times New Roman" panose="02020603050405020304" pitchFamily="18" charset="0"/>
                <a:cs typeface="Arial" panose="020B0604020202020204" pitchFamily="34" charset="0"/>
              </a:rPr>
              <a:t>O</a:t>
            </a:r>
            <a:r>
              <a:rPr lang="en-US" sz="2400" dirty="0">
                <a:effectLst/>
                <a:latin typeface="Calibri" panose="020F0502020204030204" pitchFamily="34" charset="0"/>
                <a:ea typeface="Times New Roman" panose="02020603050405020304" pitchFamily="18" charset="0"/>
                <a:cs typeface="Arial" panose="020B0604020202020204" pitchFamily="34" charset="0"/>
              </a:rPr>
              <a:t>ver-selling </a:t>
            </a:r>
          </a:p>
          <a:p>
            <a:r>
              <a:rPr lang="en-US" sz="2400" dirty="0">
                <a:effectLst/>
                <a:latin typeface="Calibri" panose="020F0502020204030204" pitchFamily="34" charset="0"/>
                <a:ea typeface="Times New Roman" panose="02020603050405020304" pitchFamily="18" charset="0"/>
                <a:cs typeface="Arial" panose="020B0604020202020204" pitchFamily="34" charset="0"/>
              </a:rPr>
              <a:t>Land-related litigation</a:t>
            </a:r>
          </a:p>
          <a:p>
            <a:r>
              <a:rPr lang="en-US" sz="2400" dirty="0">
                <a:effectLst/>
                <a:latin typeface="Calibri" panose="020F0502020204030204" pitchFamily="34" charset="0"/>
                <a:ea typeface="Times New Roman" panose="02020603050405020304" pitchFamily="18" charset="0"/>
                <a:cs typeface="Arial" panose="020B0604020202020204" pitchFamily="34" charset="0"/>
              </a:rPr>
              <a:t>Lack of sewage waste system and STP</a:t>
            </a:r>
          </a:p>
          <a:p>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endParaRPr lang="en-PK" sz="2000" dirty="0"/>
          </a:p>
        </p:txBody>
      </p:sp>
      <p:sp>
        <p:nvSpPr>
          <p:cNvPr id="29"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452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E4D5C6-B743-4098-A890-86CF7EA291FC}"/>
              </a:ext>
            </a:extLst>
          </p:cNvPr>
          <p:cNvSpPr>
            <a:spLocks noGrp="1"/>
          </p:cNvSpPr>
          <p:nvPr>
            <p:ph type="title"/>
          </p:nvPr>
        </p:nvSpPr>
        <p:spPr>
          <a:xfrm>
            <a:off x="643467" y="1698171"/>
            <a:ext cx="3962061" cy="4516360"/>
          </a:xfrm>
        </p:spPr>
        <p:txBody>
          <a:bodyPr anchor="ctr">
            <a:normAutofit/>
          </a:bodyPr>
          <a:lstStyle/>
          <a:p>
            <a:r>
              <a:rPr lang="en-US" sz="3600" dirty="0"/>
              <a:t>Audit of the Housing Department</a:t>
            </a:r>
            <a:endParaRPr lang="en-PK" sz="3600" dirty="0"/>
          </a:p>
        </p:txBody>
      </p:sp>
      <p:sp>
        <p:nvSpPr>
          <p:cNvPr id="35" name="Rectangle 2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2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0DCEFA4F-85CB-440E-9F9E-C3EAFF1C00C0}"/>
              </a:ext>
            </a:extLst>
          </p:cNvPr>
          <p:cNvGraphicFramePr>
            <a:graphicFrameLocks noGrp="1"/>
          </p:cNvGraphicFramePr>
          <p:nvPr>
            <p:ph idx="1"/>
            <p:extLst>
              <p:ext uri="{D42A27DB-BD31-4B8C-83A1-F6EECF244321}">
                <p14:modId xmlns:p14="http://schemas.microsoft.com/office/powerpoint/2010/main" val="2754143748"/>
              </p:ext>
            </p:extLst>
          </p:nvPr>
        </p:nvGraphicFramePr>
        <p:xfrm>
          <a:off x="5070475" y="1698625"/>
          <a:ext cx="6478588" cy="451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56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26084D-8720-4E1B-972D-18601EA7FB07}"/>
              </a:ext>
            </a:extLst>
          </p:cNvPr>
          <p:cNvSpPr>
            <a:spLocks noGrp="1"/>
          </p:cNvSpPr>
          <p:nvPr>
            <p:ph type="title"/>
          </p:nvPr>
        </p:nvSpPr>
        <p:spPr>
          <a:xfrm>
            <a:off x="643467" y="1698171"/>
            <a:ext cx="3962061" cy="4516360"/>
          </a:xfrm>
        </p:spPr>
        <p:txBody>
          <a:bodyPr anchor="t">
            <a:normAutofit/>
          </a:bodyPr>
          <a:lstStyle/>
          <a:p>
            <a:r>
              <a:rPr lang="en-US" sz="3600" dirty="0"/>
              <a:t>Structural Issues</a:t>
            </a:r>
            <a:endParaRPr lang="en-PK"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F278844-E878-46D8-9ED6-FA940667E9E3}"/>
              </a:ext>
            </a:extLst>
          </p:cNvPr>
          <p:cNvSpPr>
            <a:spLocks noGrp="1"/>
          </p:cNvSpPr>
          <p:nvPr>
            <p:ph idx="1"/>
          </p:nvPr>
        </p:nvSpPr>
        <p:spPr>
          <a:xfrm>
            <a:off x="5070020" y="1698170"/>
            <a:ext cx="6478513" cy="4516361"/>
          </a:xfrm>
        </p:spPr>
        <p:txBody>
          <a:bodyPr>
            <a:normAutofit/>
          </a:bodyPr>
          <a:lstStyle/>
          <a:p>
            <a:r>
              <a:rPr lang="en-GB" sz="2400" b="0" i="0" dirty="0">
                <a:effectLst/>
              </a:rPr>
              <a:t>Unauthorized issuance of Layout Plan without complete ownership of land</a:t>
            </a:r>
            <a:r>
              <a:rPr lang="en-GB" sz="2400" dirty="0"/>
              <a:t> </a:t>
            </a:r>
          </a:p>
          <a:p>
            <a:r>
              <a:rPr lang="en-GB" sz="2400" b="0" i="0" dirty="0">
                <a:effectLst/>
              </a:rPr>
              <a:t>Approval of Layout Plan of Housing Scheme without scrutiny of land documents</a:t>
            </a:r>
            <a:r>
              <a:rPr lang="en-GB" sz="2400" dirty="0"/>
              <a:t> </a:t>
            </a:r>
          </a:p>
          <a:p>
            <a:r>
              <a:rPr lang="en-GB" sz="2400" b="0" i="0" dirty="0">
                <a:effectLst/>
                <a:latin typeface="TimesNewRomanPSMT"/>
              </a:rPr>
              <a:t>Unauthorized issuance of Layout Plan beyond territory of Islamabad Master Plan</a:t>
            </a:r>
            <a:r>
              <a:rPr lang="en-GB" sz="2400" dirty="0"/>
              <a:t> </a:t>
            </a:r>
          </a:p>
          <a:p>
            <a:r>
              <a:rPr lang="en-GB" sz="2400" b="0" i="0" dirty="0">
                <a:effectLst/>
              </a:rPr>
              <a:t>Unauthorized issuance of NOC before approval of required Engineering Designs/NOC from Ministry of Defence</a:t>
            </a:r>
            <a:r>
              <a:rPr lang="en-GB" sz="2400" dirty="0"/>
              <a:t> </a:t>
            </a:r>
            <a:br>
              <a:rPr lang="en-GB" sz="2400" dirty="0"/>
            </a:br>
            <a:endParaRPr lang="en-PK" sz="24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9185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92F0C0-AE7C-49DE-8267-754AADDFD2C7}"/>
              </a:ext>
            </a:extLst>
          </p:cNvPr>
          <p:cNvSpPr>
            <a:spLocks noGrp="1"/>
          </p:cNvSpPr>
          <p:nvPr>
            <p:ph type="title"/>
          </p:nvPr>
        </p:nvSpPr>
        <p:spPr>
          <a:xfrm>
            <a:off x="643467" y="1698171"/>
            <a:ext cx="3962061" cy="4516360"/>
          </a:xfrm>
        </p:spPr>
        <p:txBody>
          <a:bodyPr anchor="t">
            <a:normAutofit/>
          </a:bodyPr>
          <a:lstStyle/>
          <a:p>
            <a:r>
              <a:rPr lang="en-US" sz="3600" dirty="0"/>
              <a:t>Performance Issues</a:t>
            </a:r>
            <a:endParaRPr lang="en-PK"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1973B86-CA3B-4A14-8E2E-DFB6055FE89D}"/>
              </a:ext>
            </a:extLst>
          </p:cNvPr>
          <p:cNvSpPr>
            <a:spLocks noGrp="1"/>
          </p:cNvSpPr>
          <p:nvPr>
            <p:ph idx="1"/>
          </p:nvPr>
        </p:nvSpPr>
        <p:spPr>
          <a:xfrm>
            <a:off x="5070020" y="1698170"/>
            <a:ext cx="6478513" cy="4516361"/>
          </a:xfrm>
        </p:spPr>
        <p:txBody>
          <a:bodyPr>
            <a:normAutofit fontScale="85000" lnSpcReduction="10000"/>
          </a:bodyPr>
          <a:lstStyle/>
          <a:p>
            <a:r>
              <a:rPr lang="en-GB" b="0" i="0" dirty="0">
                <a:effectLst/>
                <a:latin typeface="TimesNewRomanPSMT"/>
              </a:rPr>
              <a:t>Loss to the public due to issuance of NOC </a:t>
            </a:r>
            <a:r>
              <a:rPr lang="en-GB" dirty="0">
                <a:latin typeface="TimesNewRomanPSMT"/>
              </a:rPr>
              <a:t>to</a:t>
            </a:r>
            <a:r>
              <a:rPr lang="en-GB" b="0" i="0" dirty="0">
                <a:effectLst/>
                <a:latin typeface="TimesNewRomanPSMT"/>
              </a:rPr>
              <a:t> housing scheme on the basis of fake and fictitious documents</a:t>
            </a:r>
          </a:p>
          <a:p>
            <a:r>
              <a:rPr lang="en-GB" b="0" i="0" dirty="0">
                <a:effectLst/>
                <a:latin typeface="TimesNewRomanPSMT"/>
              </a:rPr>
              <a:t>Non-cancelation of NOC even after NAB notice</a:t>
            </a:r>
            <a:r>
              <a:rPr lang="en-GB" dirty="0"/>
              <a:t> </a:t>
            </a:r>
          </a:p>
          <a:p>
            <a:r>
              <a:rPr lang="en-GB" b="0" i="0" dirty="0">
                <a:effectLst/>
                <a:latin typeface="TimesNewRomanPSMT"/>
              </a:rPr>
              <a:t>Loss due to non-completion of project within stipulated period and extending undue benefit to the sponsor</a:t>
            </a:r>
            <a:r>
              <a:rPr lang="en-GB" dirty="0"/>
              <a:t> </a:t>
            </a:r>
          </a:p>
          <a:p>
            <a:r>
              <a:rPr lang="en-GB" b="0" i="0" dirty="0">
                <a:effectLst/>
                <a:latin typeface="TimesNewRomanPSMT"/>
              </a:rPr>
              <a:t>Loss due to not selling 30% mortgaged</a:t>
            </a:r>
            <a:r>
              <a:rPr lang="en-GB" dirty="0"/>
              <a:t> </a:t>
            </a:r>
          </a:p>
          <a:p>
            <a:r>
              <a:rPr lang="en-GB" b="0" i="0" dirty="0">
                <a:effectLst/>
                <a:latin typeface="TimesNewRomanPSMT"/>
              </a:rPr>
              <a:t>Loss of billions of rupees due to no action against societies claiming their location in ICT Zone</a:t>
            </a:r>
            <a:r>
              <a:rPr lang="en-GB" dirty="0"/>
              <a:t> </a:t>
            </a:r>
            <a:br>
              <a:rPr lang="en-GB" dirty="0"/>
            </a:br>
            <a:br>
              <a:rPr lang="en-GB" dirty="0"/>
            </a:br>
            <a:br>
              <a:rPr lang="en-GB" sz="1900" dirty="0"/>
            </a:br>
            <a:br>
              <a:rPr lang="en-GB" sz="1900" dirty="0"/>
            </a:br>
            <a:endParaRPr lang="en-PK" sz="19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3352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F8EB16-C018-4B76-A5CD-870A22BFC63F}"/>
              </a:ext>
            </a:extLst>
          </p:cNvPr>
          <p:cNvSpPr>
            <a:spLocks noGrp="1"/>
          </p:cNvSpPr>
          <p:nvPr>
            <p:ph type="title"/>
          </p:nvPr>
        </p:nvSpPr>
        <p:spPr>
          <a:xfrm>
            <a:off x="643468" y="621792"/>
            <a:ext cx="3690407" cy="5413248"/>
          </a:xfrm>
        </p:spPr>
        <p:txBody>
          <a:bodyPr>
            <a:normAutofit/>
          </a:bodyPr>
          <a:lstStyle/>
          <a:p>
            <a:r>
              <a:rPr lang="en-US" sz="3600" dirty="0">
                <a:effectLst/>
                <a:latin typeface="Calibri" panose="020F0502020204030204" pitchFamily="34" charset="0"/>
                <a:ea typeface="Times New Roman" panose="02020603050405020304" pitchFamily="18" charset="0"/>
                <a:cs typeface="Arial" panose="020B0604020202020204" pitchFamily="34" charset="0"/>
              </a:rPr>
              <a:t>Weak internal audit system</a:t>
            </a:r>
            <a:br>
              <a:rPr lang="en-US" sz="3600" dirty="0"/>
            </a:br>
            <a:endParaRPr lang="en-PK" sz="3600" dirty="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ADDD3B-959F-414F-A2E4-8DC944401C67}"/>
              </a:ext>
            </a:extLst>
          </p:cNvPr>
          <p:cNvSpPr>
            <a:spLocks noGrp="1"/>
          </p:cNvSpPr>
          <p:nvPr>
            <p:ph idx="1"/>
          </p:nvPr>
        </p:nvSpPr>
        <p:spPr>
          <a:xfrm>
            <a:off x="3952875" y="643466"/>
            <a:ext cx="7595657" cy="5571065"/>
          </a:xfrm>
          <a:noFill/>
        </p:spPr>
        <p:txBody>
          <a:bodyPr anchor="ctr">
            <a:normAutofit/>
          </a:bodyPr>
          <a:lstStyle/>
          <a:p>
            <a:pPr marL="0" indent="0">
              <a:buNone/>
            </a:pPr>
            <a:r>
              <a:rPr lang="en-GB" sz="2400" dirty="0">
                <a:latin typeface="TimesNewRomanPSMT"/>
              </a:rPr>
              <a:t>Losses incurred due to </a:t>
            </a:r>
          </a:p>
          <a:p>
            <a:r>
              <a:rPr lang="en-GB" sz="2400" dirty="0">
                <a:latin typeface="TimesNewRomanPSMT"/>
              </a:rPr>
              <a:t>I</a:t>
            </a:r>
            <a:r>
              <a:rPr lang="en-GB" sz="2400" b="0" i="0" dirty="0">
                <a:effectLst/>
                <a:latin typeface="TimesNewRomanPSMT"/>
              </a:rPr>
              <a:t>llegal housing schemes</a:t>
            </a:r>
            <a:r>
              <a:rPr lang="en-GB" sz="2400" dirty="0"/>
              <a:t> </a:t>
            </a:r>
          </a:p>
          <a:p>
            <a:r>
              <a:rPr lang="en-GB" sz="2400" dirty="0">
                <a:latin typeface="TimesNewRomanPSMT"/>
              </a:rPr>
              <a:t>A</a:t>
            </a:r>
            <a:r>
              <a:rPr lang="en-GB" sz="2400" b="0" i="0" dirty="0">
                <a:effectLst/>
                <a:latin typeface="TimesNewRomanPSMT"/>
              </a:rPr>
              <a:t>pproved but incomplete housing schemes</a:t>
            </a:r>
            <a:r>
              <a:rPr lang="en-GB" sz="2400" dirty="0"/>
              <a:t> </a:t>
            </a:r>
          </a:p>
          <a:p>
            <a:r>
              <a:rPr lang="en-GB" sz="2400" b="0" i="0" dirty="0">
                <a:effectLst/>
                <a:latin typeface="TimesNewRomanPSMT"/>
              </a:rPr>
              <a:t>Non-recovery of land conversion fee, </a:t>
            </a:r>
          </a:p>
          <a:p>
            <a:r>
              <a:rPr lang="en-GB" sz="2400" b="0" i="0" dirty="0">
                <a:effectLst/>
                <a:latin typeface="TimesNewRomanPSMT"/>
              </a:rPr>
              <a:t>Non-recovery of penalty for change in layout plan </a:t>
            </a:r>
          </a:p>
          <a:p>
            <a:r>
              <a:rPr lang="en-GB" sz="2400" b="0" i="0">
                <a:effectLst/>
                <a:latin typeface="TimesNewRomanPSMT"/>
              </a:rPr>
              <a:t>Non-recovery </a:t>
            </a:r>
            <a:r>
              <a:rPr lang="en-GB" sz="2400" b="0" i="0" dirty="0">
                <a:effectLst/>
                <a:latin typeface="TimesNewRomanPSMT"/>
              </a:rPr>
              <a:t>of monitoring expenses from sponsor</a:t>
            </a:r>
            <a:r>
              <a:rPr lang="en-GB" sz="2400" dirty="0"/>
              <a:t> </a:t>
            </a:r>
          </a:p>
          <a:p>
            <a:pPr marL="0" indent="0">
              <a:buNone/>
            </a:pPr>
            <a:br>
              <a:rPr lang="en-GB" sz="1700" dirty="0"/>
            </a:br>
            <a:br>
              <a:rPr lang="en-GB" sz="1700" dirty="0"/>
            </a:br>
            <a:br>
              <a:rPr lang="en-GB" sz="1700" dirty="0"/>
            </a:br>
            <a:br>
              <a:rPr lang="en-GB" sz="1700" dirty="0"/>
            </a:br>
            <a:br>
              <a:rPr lang="en-GB" sz="1700" dirty="0"/>
            </a:br>
            <a:endParaRPr lang="en-PK" sz="1700" dirty="0"/>
          </a:p>
        </p:txBody>
      </p:sp>
    </p:spTree>
    <p:extLst>
      <p:ext uri="{BB962C8B-B14F-4D97-AF65-F5344CB8AC3E}">
        <p14:creationId xmlns:p14="http://schemas.microsoft.com/office/powerpoint/2010/main" val="240964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ABA9C27D-1E25-4FDF-AEA5-48FA3AC4A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975" y="878889"/>
            <a:ext cx="8854064" cy="5298074"/>
          </a:xfrm>
        </p:spPr>
      </p:pic>
    </p:spTree>
    <p:extLst>
      <p:ext uri="{BB962C8B-B14F-4D97-AF65-F5344CB8AC3E}">
        <p14:creationId xmlns:p14="http://schemas.microsoft.com/office/powerpoint/2010/main" val="15204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D769-E23E-4CBC-A23F-D5F340BB6873}"/>
              </a:ext>
            </a:extLst>
          </p:cNvPr>
          <p:cNvSpPr>
            <a:spLocks noGrp="1"/>
          </p:cNvSpPr>
          <p:nvPr>
            <p:ph type="title"/>
          </p:nvPr>
        </p:nvSpPr>
        <p:spPr>
          <a:solidFill>
            <a:schemeClr val="bg1"/>
          </a:solidFill>
        </p:spPr>
        <p:txBody>
          <a:bodyPr/>
          <a:lstStyle/>
          <a:p>
            <a:r>
              <a:rPr lang="en-GB">
                <a:latin typeface="Aharoni" panose="02010803020104030203" pitchFamily="2" charset="-79"/>
                <a:cs typeface="Aharoni" panose="02010803020104030203" pitchFamily="2" charset="-79"/>
              </a:rPr>
              <a:t>Why this study!</a:t>
            </a:r>
            <a:endParaRPr lang="en-PK" dirty="0">
              <a:latin typeface="Aharoni" panose="02010803020104030203" pitchFamily="2" charset="-79"/>
              <a:cs typeface="Aharoni" panose="02010803020104030203" pitchFamily="2" charset="-79"/>
            </a:endParaRPr>
          </a:p>
        </p:txBody>
      </p:sp>
      <p:graphicFrame>
        <p:nvGraphicFramePr>
          <p:cNvPr id="7" name="Content Placeholder 2">
            <a:extLst>
              <a:ext uri="{FF2B5EF4-FFF2-40B4-BE49-F238E27FC236}">
                <a16:creationId xmlns:a16="http://schemas.microsoft.com/office/drawing/2014/main" id="{BC4CA09B-7A70-4336-BF50-D236D3D62F2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22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 screenshot&#10;&#10;Description automatically generated">
            <a:extLst>
              <a:ext uri="{FF2B5EF4-FFF2-40B4-BE49-F238E27FC236}">
                <a16:creationId xmlns:a16="http://schemas.microsoft.com/office/drawing/2014/main" id="{55529B3D-7D03-4250-BA17-FEFF758E1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736" y="905522"/>
            <a:ext cx="8637973" cy="5271441"/>
          </a:xfrm>
        </p:spPr>
      </p:pic>
    </p:spTree>
    <p:extLst>
      <p:ext uri="{BB962C8B-B14F-4D97-AF65-F5344CB8AC3E}">
        <p14:creationId xmlns:p14="http://schemas.microsoft.com/office/powerpoint/2010/main" val="406781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7B2C69-B387-4703-99B9-4BD14C060850}"/>
              </a:ext>
            </a:extLst>
          </p:cNvPr>
          <p:cNvSpPr>
            <a:spLocks noGrp="1"/>
          </p:cNvSpPr>
          <p:nvPr>
            <p:ph type="title"/>
          </p:nvPr>
        </p:nvSpPr>
        <p:spPr>
          <a:xfrm>
            <a:off x="643467" y="321734"/>
            <a:ext cx="10905066" cy="1135737"/>
          </a:xfrm>
        </p:spPr>
        <p:txBody>
          <a:bodyPr>
            <a:normAutofit/>
          </a:bodyPr>
          <a:lstStyle/>
          <a:p>
            <a:r>
              <a:rPr lang="en-US" sz="3600" dirty="0">
                <a:latin typeface="+mn-lt"/>
              </a:rPr>
              <a:t>Accountant General of Pakistan</a:t>
            </a:r>
            <a:endParaRPr lang="en-PK" sz="3600" dirty="0">
              <a:latin typeface="+mn-lt"/>
            </a:endParaRPr>
          </a:p>
        </p:txBody>
      </p:sp>
      <p:sp>
        <p:nvSpPr>
          <p:cNvPr id="3" name="Content Placeholder 2">
            <a:extLst>
              <a:ext uri="{FF2B5EF4-FFF2-40B4-BE49-F238E27FC236}">
                <a16:creationId xmlns:a16="http://schemas.microsoft.com/office/drawing/2014/main" id="{3B7F6B2E-42F6-4304-BA8C-01202ECBFCFF}"/>
              </a:ext>
            </a:extLst>
          </p:cNvPr>
          <p:cNvSpPr>
            <a:spLocks noGrp="1"/>
          </p:cNvSpPr>
          <p:nvPr>
            <p:ph idx="1"/>
          </p:nvPr>
        </p:nvSpPr>
        <p:spPr>
          <a:xfrm>
            <a:off x="643467" y="1782981"/>
            <a:ext cx="10905066" cy="4393982"/>
          </a:xfrm>
        </p:spPr>
        <p:txBody>
          <a:bodyPr>
            <a:normAutofit lnSpcReduction="10000"/>
          </a:bodyPr>
          <a:lstStyle/>
          <a:p>
            <a:pPr>
              <a:lnSpc>
                <a:spcPct val="150000"/>
              </a:lnSpc>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 the Authority is not capable to regulate private housing schemes and to generate revenue but of becoming a safe haven for land encroachers and land mafia then either Authority’s staff and offices in use be brought to the minimum level or the Authority may change its Master Plan and accept the actual bitter ground realities as CDA has no hold and powers to implement its rules in areas of Zone-2, 3, 4 and 5. </a:t>
            </a: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CDA may also define the new territory of Islamabad where it can act as an Authority through proper implementation of its rules and regulations” (AGP 2017: 23).</a:t>
            </a:r>
            <a:endParaRPr lang="en-PK"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PK"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9673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0B95EE-0B2F-483D-801A-931F76AA2B97}"/>
              </a:ext>
            </a:extLst>
          </p:cNvPr>
          <p:cNvSpPr>
            <a:spLocks noGrp="1"/>
          </p:cNvSpPr>
          <p:nvPr>
            <p:ph type="title"/>
          </p:nvPr>
        </p:nvSpPr>
        <p:spPr>
          <a:xfrm>
            <a:off x="643467" y="321734"/>
            <a:ext cx="10905066" cy="1135737"/>
          </a:xfrm>
        </p:spPr>
        <p:txBody>
          <a:bodyPr>
            <a:normAutofit/>
          </a:bodyPr>
          <a:lstStyle/>
          <a:p>
            <a:r>
              <a:rPr lang="en-US" sz="3600" dirty="0">
                <a:effectLst/>
                <a:latin typeface="Calibri" panose="020F0502020204030204" pitchFamily="34" charset="0"/>
                <a:ea typeface="Times New Roman" panose="02020603050405020304" pitchFamily="18" charset="0"/>
                <a:cs typeface="Arial" panose="020B0604020202020204" pitchFamily="34" charset="0"/>
              </a:rPr>
              <a:t>Chief Justice Islamabad High Court.</a:t>
            </a:r>
            <a:br>
              <a:rPr lang="en-PK" sz="3600" dirty="0">
                <a:effectLst/>
                <a:latin typeface="Calibri" panose="020F0502020204030204" pitchFamily="34" charset="0"/>
                <a:ea typeface="Times New Roman" panose="02020603050405020304" pitchFamily="18" charset="0"/>
                <a:cs typeface="Arial" panose="020B0604020202020204" pitchFamily="34" charset="0"/>
              </a:rPr>
            </a:br>
            <a:endParaRPr lang="en-PK" sz="3600" dirty="0"/>
          </a:p>
        </p:txBody>
      </p:sp>
      <p:sp>
        <p:nvSpPr>
          <p:cNvPr id="3" name="Content Placeholder 2">
            <a:extLst>
              <a:ext uri="{FF2B5EF4-FFF2-40B4-BE49-F238E27FC236}">
                <a16:creationId xmlns:a16="http://schemas.microsoft.com/office/drawing/2014/main" id="{4B32AF26-D71C-4CC0-BBDB-7829AAD6D3D2}"/>
              </a:ext>
            </a:extLst>
          </p:cNvPr>
          <p:cNvSpPr>
            <a:spLocks noGrp="1"/>
          </p:cNvSpPr>
          <p:nvPr>
            <p:ph idx="1"/>
          </p:nvPr>
        </p:nvSpPr>
        <p:spPr>
          <a:xfrm>
            <a:off x="643467" y="1782981"/>
            <a:ext cx="10905066" cy="4393982"/>
          </a:xfrm>
        </p:spPr>
        <p:txBody>
          <a:bodyPr>
            <a:normAutofit/>
          </a:bodyPr>
          <a:lstStyle/>
          <a:p>
            <a:pPr marL="0" marR="0" algn="ctr">
              <a:lnSpc>
                <a:spcPct val="150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t>
            </a:r>
            <a:r>
              <a:rPr lang="en-US" sz="2400" dirty="0">
                <a:effectLst/>
                <a:latin typeface="Calibri" panose="020F0502020204030204" pitchFamily="34" charset="0"/>
                <a:ea typeface="Times New Roman" panose="02020603050405020304" pitchFamily="18" charset="0"/>
                <a:cs typeface="Arial" panose="020B0604020202020204" pitchFamily="34" charset="0"/>
              </a:rPr>
              <a:t>The proceedings before this court and the admitted facts have made it obvious that either the </a:t>
            </a:r>
            <a:r>
              <a:rPr lang="en-US" sz="2400" b="1" dirty="0">
                <a:effectLst/>
                <a:latin typeface="Calibri" panose="020F0502020204030204" pitchFamily="34" charset="0"/>
                <a:ea typeface="Times New Roman" panose="02020603050405020304" pitchFamily="18" charset="0"/>
                <a:cs typeface="Arial" panose="020B0604020202020204" pitchFamily="34" charset="0"/>
              </a:rPr>
              <a:t>writ of the statutory regulatory authorities and public functionaries has eroded, or they have become willingly complacent in bending and ignoring the laws so as to facilitate the enrichment of the privileged and powerful at the cost of transgression of fundamental rights of the weaker citizens</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PK"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gn="ctr">
              <a:lnSpc>
                <a:spcPct val="150000"/>
              </a:lnSpc>
              <a:spcBef>
                <a:spcPts val="0"/>
              </a:spcBef>
              <a:spcAft>
                <a:spcPts val="800"/>
              </a:spcAft>
              <a:buNone/>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1279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35EE-DE9B-488A-84EB-7EEACA5E7150}"/>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D291090-1164-4BAE-A687-637BCF086D31}"/>
              </a:ext>
            </a:extLst>
          </p:cNvPr>
          <p:cNvSpPr>
            <a:spLocks noGrp="1"/>
          </p:cNvSpPr>
          <p:nvPr>
            <p:ph idx="1"/>
          </p:nvPr>
        </p:nvSpPr>
        <p:spPr/>
        <p:txBody>
          <a:bodyPr>
            <a:normAutofit/>
          </a:bodyPr>
          <a:lstStyle/>
          <a:p>
            <a:endParaRPr lang="en-US" sz="4000" dirty="0"/>
          </a:p>
          <a:p>
            <a:endParaRPr lang="en-US" sz="4000" dirty="0"/>
          </a:p>
          <a:p>
            <a:pPr marL="0" indent="0" algn="ctr">
              <a:buNone/>
            </a:pPr>
            <a:r>
              <a:rPr lang="en-US" sz="6600" dirty="0">
                <a:latin typeface="Aharoni" panose="02010803020104030203" pitchFamily="2" charset="-79"/>
                <a:cs typeface="Aharoni" panose="02010803020104030203" pitchFamily="2" charset="-79"/>
              </a:rPr>
              <a:t>Thank You</a:t>
            </a:r>
            <a:endParaRPr lang="en-PK"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330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A3A2A7-ECED-455C-A4E1-D0E1C6C1C2FA}"/>
              </a:ext>
            </a:extLst>
          </p:cNvPr>
          <p:cNvPicPr>
            <a:picLocks noGrp="1" noChangeAspect="1"/>
          </p:cNvPicPr>
          <p:nvPr>
            <p:ph idx="1"/>
          </p:nvPr>
        </p:nvPicPr>
        <p:blipFill>
          <a:blip r:embed="rId3"/>
          <a:stretch>
            <a:fillRect/>
          </a:stretch>
        </p:blipFill>
        <p:spPr>
          <a:xfrm>
            <a:off x="1524000" y="676275"/>
            <a:ext cx="10782300" cy="5867400"/>
          </a:xfrm>
          <a:prstGeom prst="rect">
            <a:avLst/>
          </a:prstGeom>
        </p:spPr>
      </p:pic>
    </p:spTree>
    <p:extLst>
      <p:ext uri="{BB962C8B-B14F-4D97-AF65-F5344CB8AC3E}">
        <p14:creationId xmlns:p14="http://schemas.microsoft.com/office/powerpoint/2010/main" val="64522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744667-9ECD-42D5-8B22-3A4F6EFA6331}"/>
              </a:ext>
            </a:extLst>
          </p:cNvPr>
          <p:cNvSpPr>
            <a:spLocks noGrp="1"/>
          </p:cNvSpPr>
          <p:nvPr>
            <p:ph type="title"/>
          </p:nvPr>
        </p:nvSpPr>
        <p:spPr>
          <a:xfrm>
            <a:off x="643467" y="1698171"/>
            <a:ext cx="3962061" cy="4516360"/>
          </a:xfrm>
        </p:spPr>
        <p:txBody>
          <a:bodyPr anchor="t">
            <a:normAutofit/>
          </a:bodyPr>
          <a:lstStyle/>
          <a:p>
            <a:r>
              <a:rPr lang="en-GB" sz="3600" dirty="0">
                <a:latin typeface="Aharoni" panose="02010803020104030203" pitchFamily="2" charset="-79"/>
                <a:cs typeface="Aharoni" panose="02010803020104030203" pitchFamily="2" charset="-79"/>
              </a:rPr>
              <a:t>Statutory Framework</a:t>
            </a:r>
            <a:endParaRPr lang="en-PK" sz="3600" dirty="0">
              <a:latin typeface="Aharoni" panose="02010803020104030203" pitchFamily="2" charset="-79"/>
              <a:cs typeface="Aharoni" panose="02010803020104030203" pitchFamily="2" charset="-79"/>
            </a:endParaRPr>
          </a:p>
        </p:txBody>
      </p:sp>
      <p:sp>
        <p:nvSpPr>
          <p:cNvPr id="6"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FB1191E-BA3F-49BB-9804-265052CF9583}"/>
              </a:ext>
            </a:extLst>
          </p:cNvPr>
          <p:cNvSpPr>
            <a:spLocks noGrp="1"/>
          </p:cNvSpPr>
          <p:nvPr>
            <p:ph idx="1"/>
          </p:nvPr>
        </p:nvSpPr>
        <p:spPr>
          <a:xfrm>
            <a:off x="5070020" y="1698170"/>
            <a:ext cx="6478513" cy="4516361"/>
          </a:xfrm>
        </p:spPr>
        <p:txBody>
          <a:bodyPr>
            <a:normAutofit/>
          </a:bodyPr>
          <a:lstStyle/>
          <a:p>
            <a:pPr>
              <a:lnSpc>
                <a:spcPct val="150000"/>
              </a:lnSpc>
              <a:spcAft>
                <a:spcPts val="600"/>
              </a:spcAft>
            </a:pPr>
            <a:r>
              <a:rPr lang="en-GB" sz="2400" dirty="0">
                <a:ea typeface="Times New Roman" panose="02020603050405020304" pitchFamily="18" charset="0"/>
                <a:cs typeface="Aharoni" panose="02010803020104030203" pitchFamily="2" charset="-79"/>
              </a:rPr>
              <a:t>T</a:t>
            </a:r>
            <a:r>
              <a:rPr lang="en-GB" sz="2400" dirty="0">
                <a:effectLst/>
                <a:ea typeface="Times New Roman" panose="02020603050405020304" pitchFamily="18" charset="0"/>
                <a:cs typeface="Aharoni" panose="02010803020104030203" pitchFamily="2" charset="-79"/>
              </a:rPr>
              <a:t>he </a:t>
            </a:r>
            <a:r>
              <a:rPr lang="en-PK" sz="2400" dirty="0">
                <a:effectLst/>
                <a:ea typeface="Times New Roman" panose="02020603050405020304" pitchFamily="18" charset="0"/>
                <a:cs typeface="Aharoni" panose="02010803020104030203" pitchFamily="2" charset="-79"/>
              </a:rPr>
              <a:t>"Revised Modalities &amp; Procedures (2020) framed Under </a:t>
            </a:r>
            <a:r>
              <a:rPr lang="en-GB" sz="2400" dirty="0">
                <a:effectLst/>
                <a:ea typeface="Times New Roman" panose="02020603050405020304" pitchFamily="18" charset="0"/>
                <a:cs typeface="Aharoni" panose="02010803020104030203" pitchFamily="2" charset="-79"/>
              </a:rPr>
              <a:t>I</a:t>
            </a:r>
            <a:r>
              <a:rPr lang="en-PK" sz="2400" dirty="0">
                <a:effectLst/>
                <a:ea typeface="Times New Roman" panose="02020603050405020304" pitchFamily="18" charset="0"/>
                <a:cs typeface="Aharoni" panose="02010803020104030203" pitchFamily="2" charset="-79"/>
              </a:rPr>
              <a:t>CT</a:t>
            </a:r>
            <a:r>
              <a:rPr lang="en-PK" sz="2400" spc="-265" dirty="0">
                <a:effectLst/>
                <a:ea typeface="Times New Roman" panose="02020603050405020304" pitchFamily="18" charset="0"/>
                <a:cs typeface="Aharoni" panose="02010803020104030203" pitchFamily="2" charset="-79"/>
              </a:rPr>
              <a:t> </a:t>
            </a:r>
            <a:r>
              <a:rPr lang="en-PK" sz="2400" dirty="0">
                <a:effectLst/>
                <a:ea typeface="Times New Roman" panose="02020603050405020304" pitchFamily="18" charset="0"/>
                <a:cs typeface="Aharoni" panose="02010803020104030203" pitchFamily="2" charset="-79"/>
              </a:rPr>
              <a:t>(Zoning) Regulation, 1992 (As Amended)</a:t>
            </a:r>
            <a:endParaRPr lang="en-US" sz="2400" dirty="0">
              <a:effectLst/>
              <a:ea typeface="Times New Roman" panose="02020603050405020304" pitchFamily="18" charset="0"/>
              <a:cs typeface="Aharoni" panose="02010803020104030203" pitchFamily="2" charset="-79"/>
            </a:endParaRPr>
          </a:p>
          <a:p>
            <a:pPr>
              <a:lnSpc>
                <a:spcPct val="150000"/>
              </a:lnSpc>
              <a:spcAft>
                <a:spcPts val="600"/>
              </a:spcAft>
            </a:pPr>
            <a:r>
              <a:rPr lang="en-US" sz="2400" dirty="0">
                <a:ea typeface="Times New Roman" panose="02020603050405020304" pitchFamily="18" charset="0"/>
                <a:cs typeface="Aharoni" panose="02010803020104030203" pitchFamily="2" charset="-79"/>
              </a:rPr>
              <a:t>This</a:t>
            </a:r>
            <a:r>
              <a:rPr lang="en-PK" sz="2400" dirty="0">
                <a:effectLst/>
                <a:ea typeface="Times New Roman" panose="02020603050405020304" pitchFamily="18" charset="0"/>
                <a:cs typeface="Aharoni" panose="02010803020104030203" pitchFamily="2" charset="-79"/>
              </a:rPr>
              <a:t> Powers</a:t>
            </a:r>
            <a:r>
              <a:rPr lang="en-US" sz="2400" dirty="0">
                <a:effectLst/>
                <a:ea typeface="Times New Roman" panose="02020603050405020304" pitchFamily="18" charset="0"/>
                <a:cs typeface="Aharoni" panose="02010803020104030203" pitchFamily="2" charset="-79"/>
              </a:rPr>
              <a:t> is </a:t>
            </a:r>
            <a:r>
              <a:rPr lang="en-PK" sz="2400" dirty="0">
                <a:effectLst/>
                <a:ea typeface="Times New Roman" panose="02020603050405020304" pitchFamily="18" charset="0"/>
                <a:cs typeface="Aharoni" panose="02010803020104030203" pitchFamily="2" charset="-79"/>
              </a:rPr>
              <a:t>conferred by Section 51</a:t>
            </a:r>
            <a:r>
              <a:rPr lang="en-PK" sz="2400" spc="5" dirty="0">
                <a:effectLst/>
                <a:ea typeface="Times New Roman" panose="02020603050405020304" pitchFamily="18" charset="0"/>
                <a:cs typeface="Aharoni" panose="02010803020104030203" pitchFamily="2" charset="-79"/>
              </a:rPr>
              <a:t> </a:t>
            </a:r>
            <a:r>
              <a:rPr lang="en-PK" sz="2400" dirty="0">
                <a:effectLst/>
                <a:ea typeface="Times New Roman" panose="02020603050405020304" pitchFamily="18" charset="0"/>
                <a:cs typeface="Aharoni" panose="02010803020104030203" pitchFamily="2" charset="-79"/>
              </a:rPr>
              <a:t>of the C</a:t>
            </a:r>
            <a:r>
              <a:rPr lang="en-US" sz="2400" dirty="0">
                <a:effectLst/>
                <a:ea typeface="Times New Roman" panose="02020603050405020304" pitchFamily="18" charset="0"/>
                <a:cs typeface="Aharoni" panose="02010803020104030203" pitchFamily="2" charset="-79"/>
              </a:rPr>
              <a:t>DA</a:t>
            </a:r>
            <a:r>
              <a:rPr lang="en-PK" sz="2400" dirty="0">
                <a:effectLst/>
                <a:ea typeface="Times New Roman" panose="02020603050405020304" pitchFamily="18" charset="0"/>
                <a:cs typeface="Aharoni" panose="02010803020104030203" pitchFamily="2" charset="-79"/>
              </a:rPr>
              <a:t> Ordinance 1960 </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0704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F6D769-E23E-4CBC-A23F-D5F340BB6873}"/>
              </a:ext>
            </a:extLst>
          </p:cNvPr>
          <p:cNvSpPr>
            <a:spLocks noGrp="1"/>
          </p:cNvSpPr>
          <p:nvPr>
            <p:ph type="title"/>
          </p:nvPr>
        </p:nvSpPr>
        <p:spPr>
          <a:xfrm>
            <a:off x="643468" y="643467"/>
            <a:ext cx="4804064" cy="5571065"/>
          </a:xfrm>
        </p:spPr>
        <p:txBody>
          <a:bodyPr>
            <a:normAutofit/>
          </a:bodyPr>
          <a:lstStyle/>
          <a:p>
            <a:r>
              <a:rPr lang="en-US" sz="3600" dirty="0">
                <a:latin typeface="Aharoni" panose="02010803020104030203" pitchFamily="2" charset="-79"/>
                <a:cs typeface="Aharoni" panose="02010803020104030203" pitchFamily="2" charset="-79"/>
              </a:rPr>
              <a:t>Regulatory Regime</a:t>
            </a:r>
            <a:endParaRPr lang="en-PK" sz="3600" dirty="0">
              <a:latin typeface="Aharoni" panose="02010803020104030203" pitchFamily="2" charset="-79"/>
              <a:cs typeface="Aharoni" panose="02010803020104030203" pitchFamily="2" charset="-79"/>
            </a:endParaRP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69E8AA-0B8E-4C69-BB3C-D68D9440B27C}"/>
              </a:ext>
            </a:extLst>
          </p:cNvPr>
          <p:cNvSpPr>
            <a:spLocks noGrp="1"/>
          </p:cNvSpPr>
          <p:nvPr>
            <p:ph idx="1"/>
          </p:nvPr>
        </p:nvSpPr>
        <p:spPr>
          <a:xfrm>
            <a:off x="5778632" y="643467"/>
            <a:ext cx="5769900" cy="5571065"/>
          </a:xfrm>
        </p:spPr>
        <p:txBody>
          <a:bodyPr anchor="ctr">
            <a:normAutofit/>
          </a:bodyPr>
          <a:lstStyle/>
          <a:p>
            <a:pPr marL="342900" marR="0" lvl="0" indent="-342900" rtl="0">
              <a:spcBef>
                <a:spcPts val="0"/>
              </a:spcBef>
              <a:spcAft>
                <a:spcPts val="0"/>
              </a:spcAft>
              <a:buFont typeface="Wingdings" panose="05000000000000000000" pitchFamily="2" charset="2"/>
              <a:buChar char=""/>
            </a:pPr>
            <a:r>
              <a:rPr lang="en-US" sz="2400" dirty="0">
                <a:ea typeface="Times New Roman" panose="02020603050405020304" pitchFamily="18" charset="0"/>
                <a:cs typeface="Aharoni" panose="02010803020104030203" pitchFamily="2" charset="-79"/>
              </a:rPr>
              <a:t>No Development can take place without the approval of CDA</a:t>
            </a:r>
          </a:p>
          <a:p>
            <a:pPr marL="342900" marR="0" lvl="0" indent="-342900" rtl="0">
              <a:spcBef>
                <a:spcPts val="0"/>
              </a:spcBef>
              <a:spcAft>
                <a:spcPts val="0"/>
              </a:spcAft>
              <a:buFont typeface="Wingdings" panose="05000000000000000000" pitchFamily="2" charset="2"/>
              <a:buChar char=""/>
            </a:pPr>
            <a:endParaRPr lang="en-US" sz="2400" dirty="0">
              <a:ea typeface="Times New Roman" panose="02020603050405020304" pitchFamily="18" charset="0"/>
              <a:cs typeface="Aharoni" panose="02010803020104030203" pitchFamily="2" charset="-79"/>
            </a:endParaRPr>
          </a:p>
          <a:p>
            <a:pPr marL="342900" marR="0" lvl="0" indent="-342900" rtl="0">
              <a:spcBef>
                <a:spcPts val="0"/>
              </a:spcBef>
              <a:spcAft>
                <a:spcPts val="0"/>
              </a:spcAft>
              <a:buFont typeface="Wingdings" panose="05000000000000000000" pitchFamily="2" charset="2"/>
              <a:buChar char=""/>
            </a:pPr>
            <a:r>
              <a:rPr lang="en-US" sz="2400" dirty="0">
                <a:ea typeface="Times New Roman" panose="02020603050405020304" pitchFamily="18" charset="0"/>
                <a:cs typeface="Aharoni" panose="02010803020104030203" pitchFamily="2" charset="-79"/>
              </a:rPr>
              <a:t>R</a:t>
            </a:r>
            <a:r>
              <a:rPr lang="en-US" sz="2400" dirty="0">
                <a:effectLst/>
                <a:ea typeface="Times New Roman" panose="02020603050405020304" pitchFamily="18" charset="0"/>
                <a:cs typeface="Aharoni" panose="02010803020104030203" pitchFamily="2" charset="-79"/>
              </a:rPr>
              <a:t>egister the company with the SECP</a:t>
            </a:r>
            <a:r>
              <a:rPr lang="en-US" sz="2400" dirty="0">
                <a:ea typeface="Times New Roman" panose="02020603050405020304" pitchFamily="18" charset="0"/>
                <a:cs typeface="Aharoni" panose="02010803020104030203" pitchFamily="2" charset="-79"/>
              </a:rPr>
              <a:t>, or with </a:t>
            </a:r>
            <a:r>
              <a:rPr lang="en-US" sz="2400" dirty="0">
                <a:effectLst/>
                <a:ea typeface="Times New Roman" panose="02020603050405020304" pitchFamily="18" charset="0"/>
                <a:cs typeface="Aharoni" panose="02010803020104030203" pitchFamily="2" charset="-79"/>
              </a:rPr>
              <a:t>Circle Registrar Cooperatives Islamabad, in the case of a cooperative .</a:t>
            </a:r>
          </a:p>
          <a:p>
            <a:pPr marL="0" marR="0" lvl="0" indent="0" rtl="0">
              <a:spcBef>
                <a:spcPts val="0"/>
              </a:spcBef>
              <a:spcAft>
                <a:spcPts val="0"/>
              </a:spcAft>
              <a:buNone/>
            </a:pPr>
            <a:endParaRPr lang="en-PK" sz="2400" dirty="0">
              <a:effectLst/>
              <a:ea typeface="Times New Roman" panose="02020603050405020304" pitchFamily="18" charset="0"/>
              <a:cs typeface="Aharoni" panose="02010803020104030203" pitchFamily="2" charset="-79"/>
            </a:endParaRPr>
          </a:p>
          <a:p>
            <a:pPr marL="342900" marR="0" lvl="0" indent="-342900">
              <a:spcBef>
                <a:spcPts val="0"/>
              </a:spcBef>
              <a:spcAft>
                <a:spcPts val="0"/>
              </a:spcAft>
              <a:buFont typeface="Wingdings" panose="05000000000000000000" pitchFamily="2" charset="2"/>
              <a:buChar char=""/>
            </a:pPr>
            <a:r>
              <a:rPr lang="en-US" sz="2400" dirty="0">
                <a:effectLst/>
                <a:ea typeface="Times New Roman" panose="02020603050405020304" pitchFamily="18" charset="0"/>
                <a:cs typeface="Aharoni" panose="02010803020104030203" pitchFamily="2" charset="-79"/>
              </a:rPr>
              <a:t>Buy a </a:t>
            </a:r>
            <a:r>
              <a:rPr lang="en-US" sz="2400" dirty="0">
                <a:effectLst/>
                <a:latin typeface="Calibri" panose="020F0502020204030204" pitchFamily="34" charset="0"/>
                <a:ea typeface="Times New Roman" panose="02020603050405020304" pitchFamily="18" charset="0"/>
                <a:cs typeface="Arial" panose="020B0604020202020204" pitchFamily="34" charset="0"/>
              </a:rPr>
              <a:t>compact/consolidated/contiguous piece of land.</a:t>
            </a:r>
            <a:endParaRPr lang="en-PK" sz="2400" dirty="0">
              <a:effectLst/>
              <a:ea typeface="Times New Roman" panose="02020603050405020304" pitchFamily="18" charset="0"/>
              <a:cs typeface="Aharoni" panose="02010803020104030203" pitchFamily="2" charset="-79"/>
            </a:endParaRPr>
          </a:p>
          <a:p>
            <a:pPr marL="0" marR="0" indent="0">
              <a:spcBef>
                <a:spcPts val="0"/>
              </a:spcBef>
              <a:spcAft>
                <a:spcPts val="0"/>
              </a:spcAft>
              <a:buNone/>
            </a:pPr>
            <a:r>
              <a:rPr lang="en-US" sz="2000" dirty="0">
                <a:effectLst/>
                <a:latin typeface="Calibri" panose="020F0502020204030204" pitchFamily="34" charset="0"/>
                <a:ea typeface="Times New Roman" panose="02020603050405020304" pitchFamily="18" charset="0"/>
                <a:cs typeface="Arial" panose="020B0604020202020204" pitchFamily="34" charset="0"/>
              </a:rPr>
              <a:t> </a:t>
            </a:r>
            <a:endParaRPr lang="en-PK" sz="20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PK" sz="2000" dirty="0"/>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78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A916-5E2A-4CA5-929F-590EDF0A7BD2}"/>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Regulatory Regime</a:t>
            </a:r>
            <a:endParaRPr lang="en-PK" dirty="0">
              <a:latin typeface="Aharoni" panose="02010803020104030203" pitchFamily="2" charset="-79"/>
              <a:cs typeface="Aharoni" panose="02010803020104030203" pitchFamily="2" charset="-79"/>
            </a:endParaRPr>
          </a:p>
        </p:txBody>
      </p:sp>
      <p:graphicFrame>
        <p:nvGraphicFramePr>
          <p:cNvPr id="19" name="Content Placeholder 2">
            <a:extLst>
              <a:ext uri="{FF2B5EF4-FFF2-40B4-BE49-F238E27FC236}">
                <a16:creationId xmlns:a16="http://schemas.microsoft.com/office/drawing/2014/main" id="{F78F1CD7-99CF-4B66-BD12-F5373DD362A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15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577-1D5E-4BEA-A805-0802DEA3DEE2}"/>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Arial" panose="020B0604020202020204" pitchFamily="34" charset="0"/>
              </a:rPr>
              <a:t>Revised Modalities and Procedures for Private Housing Societies in Islamabad</a:t>
            </a:r>
            <a:endParaRPr lang="en-PK" sz="3600" dirty="0"/>
          </a:p>
        </p:txBody>
      </p:sp>
      <p:sp>
        <p:nvSpPr>
          <p:cNvPr id="3" name="Content Placeholder 2">
            <a:extLst>
              <a:ext uri="{FF2B5EF4-FFF2-40B4-BE49-F238E27FC236}">
                <a16:creationId xmlns:a16="http://schemas.microsoft.com/office/drawing/2014/main" id="{200FCBF0-811C-4107-9410-49479FF22D62}"/>
              </a:ext>
            </a:extLst>
          </p:cNvPr>
          <p:cNvSpPr>
            <a:spLocks noGrp="1"/>
          </p:cNvSpPr>
          <p:nvPr>
            <p:ph idx="1"/>
          </p:nvPr>
        </p:nvSpPr>
        <p:spPr/>
        <p:txBody>
          <a:bodyPr>
            <a:normAutofit lnSpcReduction="10000"/>
          </a:bodyPr>
          <a:lstStyle/>
          <a:p>
            <a:r>
              <a:rPr lang="en-US" sz="2800" b="1" dirty="0">
                <a:solidFill>
                  <a:srgbClr val="7030A0"/>
                </a:solidFill>
              </a:rPr>
              <a:t>Submit Documents</a:t>
            </a:r>
            <a:endParaRPr lang="en-PK" b="1" dirty="0">
              <a:solidFill>
                <a:srgbClr val="7030A0"/>
              </a:solidFill>
            </a:endParaRPr>
          </a:p>
          <a:p>
            <a:r>
              <a:rPr lang="en-US" sz="2800" dirty="0"/>
              <a:t>Prepare a Detailed Scheme Following the Land Use Patterns </a:t>
            </a:r>
            <a:endParaRPr lang="en-PK" dirty="0"/>
          </a:p>
          <a:p>
            <a:r>
              <a:rPr lang="en-US" sz="2800" dirty="0"/>
              <a:t>Pay Scrutiny Fee for Detailed Scheme</a:t>
            </a:r>
            <a:endParaRPr lang="en-PK" dirty="0"/>
          </a:p>
          <a:p>
            <a:r>
              <a:rPr lang="en-US" sz="2800" b="1" dirty="0">
                <a:solidFill>
                  <a:srgbClr val="7030A0"/>
                </a:solidFill>
              </a:rPr>
              <a:t>Clearance of Land Documents</a:t>
            </a:r>
            <a:endParaRPr lang="en-PK" b="1" dirty="0">
              <a:solidFill>
                <a:srgbClr val="7030A0"/>
              </a:solidFill>
            </a:endParaRPr>
          </a:p>
          <a:p>
            <a:r>
              <a:rPr lang="en-US" sz="2800" b="1" dirty="0">
                <a:solidFill>
                  <a:srgbClr val="7030A0"/>
                </a:solidFill>
              </a:rPr>
              <a:t>Provisional Approval of Detailed Layout Plan</a:t>
            </a:r>
            <a:endParaRPr lang="en-PK" b="1" dirty="0">
              <a:solidFill>
                <a:srgbClr val="7030A0"/>
              </a:solidFill>
            </a:endParaRPr>
          </a:p>
          <a:p>
            <a:r>
              <a:rPr lang="en-US" sz="2800" b="1" dirty="0">
                <a:solidFill>
                  <a:srgbClr val="7030A0"/>
                </a:solidFill>
              </a:rPr>
              <a:t>Deposit Development Cost of Scheme or Mortgage 20% saleable area with CDA</a:t>
            </a:r>
            <a:endParaRPr lang="en-PK" b="1" dirty="0">
              <a:solidFill>
                <a:srgbClr val="7030A0"/>
              </a:solidFill>
            </a:endParaRPr>
          </a:p>
          <a:p>
            <a:r>
              <a:rPr lang="en-US" sz="2800" dirty="0"/>
              <a:t>Publication of public Notice of Plots Mortgaged with CDA</a:t>
            </a:r>
            <a:endParaRPr lang="en-PK" dirty="0"/>
          </a:p>
          <a:p>
            <a:r>
              <a:rPr lang="en-US" sz="2800" dirty="0"/>
              <a:t>Issuance of NOC</a:t>
            </a:r>
            <a:endParaRPr lang="en-PK" dirty="0"/>
          </a:p>
          <a:p>
            <a:endParaRPr lang="en-PK" dirty="0"/>
          </a:p>
        </p:txBody>
      </p:sp>
    </p:spTree>
    <p:extLst>
      <p:ext uri="{BB962C8B-B14F-4D97-AF65-F5344CB8AC3E}">
        <p14:creationId xmlns:p14="http://schemas.microsoft.com/office/powerpoint/2010/main" val="384204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FD96-B95A-44AE-9A16-BEBB37A17504}"/>
              </a:ext>
            </a:extLst>
          </p:cNvPr>
          <p:cNvSpPr>
            <a:spLocks noGrp="1"/>
          </p:cNvSpPr>
          <p:nvPr>
            <p:ph type="title"/>
          </p:nvPr>
        </p:nvSpPr>
        <p:spPr>
          <a:xfrm>
            <a:off x="838200" y="346272"/>
            <a:ext cx="10515600" cy="1325563"/>
          </a:xfrm>
        </p:spPr>
        <p:txBody>
          <a:bodyPr>
            <a:normAutofit fontScale="90000"/>
          </a:bodyPr>
          <a:lstStyle/>
          <a:p>
            <a:r>
              <a:rPr lang="en-US" sz="4400">
                <a:effectLst/>
                <a:latin typeface="Calibri" panose="020F0502020204030204" pitchFamily="34" charset="0"/>
                <a:ea typeface="Times New Roman" panose="02020603050405020304" pitchFamily="18" charset="0"/>
                <a:cs typeface="Arial" panose="020B0604020202020204" pitchFamily="34" charset="0"/>
              </a:rPr>
              <a:t>Revised Modalities and Procedures for Private Housing Societies in Islamabad (Continued)</a:t>
            </a:r>
            <a:endParaRPr lang="en-PK" dirty="0"/>
          </a:p>
        </p:txBody>
      </p:sp>
      <p:sp>
        <p:nvSpPr>
          <p:cNvPr id="3" name="Content Placeholder 2">
            <a:extLst>
              <a:ext uri="{FF2B5EF4-FFF2-40B4-BE49-F238E27FC236}">
                <a16:creationId xmlns:a16="http://schemas.microsoft.com/office/drawing/2014/main" id="{975EB6A5-9980-45FB-BFFA-19F482B934C7}"/>
              </a:ext>
            </a:extLst>
          </p:cNvPr>
          <p:cNvSpPr>
            <a:spLocks noGrp="1"/>
          </p:cNvSpPr>
          <p:nvPr>
            <p:ph idx="1"/>
          </p:nvPr>
        </p:nvSpPr>
        <p:spPr>
          <a:xfrm>
            <a:off x="838200" y="1939925"/>
            <a:ext cx="10515600" cy="4351338"/>
          </a:xfrm>
        </p:spPr>
        <p:txBody>
          <a:bodyPr>
            <a:normAutofit lnSpcReduction="10000"/>
          </a:bodyPr>
          <a:lstStyle/>
          <a:p>
            <a:r>
              <a:rPr lang="en-US" sz="2800" dirty="0"/>
              <a:t>Approval of Engineering Design</a:t>
            </a:r>
            <a:endParaRPr lang="en-PK" dirty="0"/>
          </a:p>
          <a:p>
            <a:r>
              <a:rPr lang="en-US" sz="2800" dirty="0"/>
              <a:t>Commencement of Work</a:t>
            </a:r>
            <a:endParaRPr lang="en-PK" dirty="0"/>
          </a:p>
          <a:p>
            <a:r>
              <a:rPr lang="en-US" sz="2800" b="1" dirty="0">
                <a:solidFill>
                  <a:srgbClr val="7030A0"/>
                </a:solidFill>
              </a:rPr>
              <a:t>Intimation of Work Schedule to the CDA</a:t>
            </a:r>
            <a:endParaRPr lang="en-PK" b="1" dirty="0">
              <a:solidFill>
                <a:srgbClr val="7030A0"/>
              </a:solidFill>
            </a:endParaRPr>
          </a:p>
          <a:p>
            <a:r>
              <a:rPr lang="en-US" sz="2800" b="1" dirty="0">
                <a:solidFill>
                  <a:srgbClr val="7030A0"/>
                </a:solidFill>
              </a:rPr>
              <a:t>Inspection by CDA Officer</a:t>
            </a:r>
            <a:endParaRPr lang="en-PK" b="1" dirty="0">
              <a:solidFill>
                <a:srgbClr val="7030A0"/>
              </a:solidFill>
            </a:endParaRPr>
          </a:p>
          <a:p>
            <a:r>
              <a:rPr lang="en-US" sz="2800" dirty="0"/>
              <a:t>Payment of Inspection/Monitoring Fee</a:t>
            </a:r>
            <a:endParaRPr lang="en-PK" dirty="0"/>
          </a:p>
          <a:p>
            <a:r>
              <a:rPr lang="en-US" sz="2800" b="1" dirty="0">
                <a:solidFill>
                  <a:srgbClr val="7030A0"/>
                </a:solidFill>
              </a:rPr>
              <a:t>Recording of Inspection Notes by the CDA Officer</a:t>
            </a:r>
            <a:endParaRPr lang="en-PK" b="1" dirty="0">
              <a:solidFill>
                <a:srgbClr val="7030A0"/>
              </a:solidFill>
            </a:endParaRPr>
          </a:p>
          <a:p>
            <a:r>
              <a:rPr lang="en-US" sz="2800" b="1" dirty="0">
                <a:solidFill>
                  <a:srgbClr val="7030A0"/>
                </a:solidFill>
              </a:rPr>
              <a:t>Inspection of Quality of Works from CE Lab</a:t>
            </a:r>
            <a:endParaRPr lang="en-PK" b="1" dirty="0">
              <a:solidFill>
                <a:srgbClr val="7030A0"/>
              </a:solidFill>
            </a:endParaRPr>
          </a:p>
          <a:p>
            <a:r>
              <a:rPr lang="en-US" sz="2800" dirty="0"/>
              <a:t>Release of Mortgage Plots</a:t>
            </a:r>
            <a:endParaRPr lang="en-PK" dirty="0"/>
          </a:p>
          <a:p>
            <a:r>
              <a:rPr lang="en-US" sz="2800" b="1" dirty="0">
                <a:solidFill>
                  <a:srgbClr val="7030A0"/>
                </a:solidFill>
              </a:rPr>
              <a:t>Completion of Work on time or Default in Case of Non-completion</a:t>
            </a:r>
            <a:endParaRPr lang="en-PK" b="1" dirty="0">
              <a:solidFill>
                <a:srgbClr val="7030A0"/>
              </a:solidFill>
            </a:endParaRPr>
          </a:p>
          <a:p>
            <a:endParaRPr lang="en-PK" dirty="0"/>
          </a:p>
        </p:txBody>
      </p:sp>
    </p:spTree>
    <p:extLst>
      <p:ext uri="{BB962C8B-B14F-4D97-AF65-F5344CB8AC3E}">
        <p14:creationId xmlns:p14="http://schemas.microsoft.com/office/powerpoint/2010/main" val="117253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Isosceles Triangle 5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09B97F0-B682-455E-AFA2-DA8408D2ED20}"/>
              </a:ext>
            </a:extLst>
          </p:cNvPr>
          <p:cNvGraphicFramePr>
            <a:graphicFrameLocks noGrp="1"/>
          </p:cNvGraphicFramePr>
          <p:nvPr>
            <p:extLst>
              <p:ext uri="{D42A27DB-BD31-4B8C-83A1-F6EECF244321}">
                <p14:modId xmlns:p14="http://schemas.microsoft.com/office/powerpoint/2010/main" val="2927744721"/>
              </p:ext>
            </p:extLst>
          </p:nvPr>
        </p:nvGraphicFramePr>
        <p:xfrm>
          <a:off x="643467" y="996890"/>
          <a:ext cx="10905068" cy="4864222"/>
        </p:xfrm>
        <a:graphic>
          <a:graphicData uri="http://schemas.openxmlformats.org/drawingml/2006/table">
            <a:tbl>
              <a:tblPr firstRow="1" firstCol="1" bandRow="1">
                <a:noFill/>
              </a:tblPr>
              <a:tblGrid>
                <a:gridCol w="1157294">
                  <a:extLst>
                    <a:ext uri="{9D8B030D-6E8A-4147-A177-3AD203B41FA5}">
                      <a16:colId xmlns:a16="http://schemas.microsoft.com/office/drawing/2014/main" val="1959968603"/>
                    </a:ext>
                  </a:extLst>
                </a:gridCol>
                <a:gridCol w="7329647">
                  <a:extLst>
                    <a:ext uri="{9D8B030D-6E8A-4147-A177-3AD203B41FA5}">
                      <a16:colId xmlns:a16="http://schemas.microsoft.com/office/drawing/2014/main" val="4225611301"/>
                    </a:ext>
                  </a:extLst>
                </a:gridCol>
                <a:gridCol w="2418127">
                  <a:extLst>
                    <a:ext uri="{9D8B030D-6E8A-4147-A177-3AD203B41FA5}">
                      <a16:colId xmlns:a16="http://schemas.microsoft.com/office/drawing/2014/main" val="648890979"/>
                    </a:ext>
                  </a:extLst>
                </a:gridCol>
              </a:tblGrid>
              <a:tr h="617274">
                <a:tc>
                  <a:txBody>
                    <a:bodyPr/>
                    <a:lstStyle/>
                    <a:p>
                      <a:pPr marL="457200" marR="0" algn="l" fontAlgn="t">
                        <a:lnSpc>
                          <a:spcPct val="107000"/>
                        </a:lnSpc>
                        <a:spcBef>
                          <a:spcPts val="0"/>
                        </a:spcBef>
                        <a:spcAft>
                          <a:spcPts val="800"/>
                        </a:spcAft>
                      </a:pPr>
                      <a:r>
                        <a:rPr lang="en-US" sz="2200" b="1"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200" b="1"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lgn="ctr" fontAlgn="t">
                        <a:lnSpc>
                          <a:spcPct val="107000"/>
                        </a:lnSpc>
                        <a:spcBef>
                          <a:spcPts val="0"/>
                        </a:spcBef>
                        <a:spcAft>
                          <a:spcPts val="800"/>
                        </a:spcAft>
                      </a:pPr>
                      <a:r>
                        <a:rPr lang="en-US" sz="2200" b="1"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Land Use</a:t>
                      </a:r>
                      <a:endParaRPr lang="en-US" sz="2200" b="1"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22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Area (% of total)</a:t>
                      </a:r>
                      <a:endParaRPr lang="en-US" sz="22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553140635"/>
                  </a:ext>
                </a:extLst>
              </a:tr>
              <a:tr h="896491">
                <a:tc>
                  <a:txBody>
                    <a:bodyPr/>
                    <a:lstStyle/>
                    <a:p>
                      <a:pPr marL="347472" marR="0" indent="-347472" algn="l" rtl="0" fontAlgn="t">
                        <a:lnSpc>
                          <a:spcPct val="107000"/>
                        </a:lnSpc>
                        <a:spcBef>
                          <a:spcPts val="0"/>
                        </a:spcBef>
                        <a:spcAft>
                          <a:spcPts val="800"/>
                        </a:spcAft>
                        <a:buClrTx/>
                        <a:buSzPts val="900"/>
                        <a:buFont typeface="+mj-lt"/>
                        <a:buAutoNum type="arabicPeriod"/>
                      </a:pPr>
                      <a:r>
                        <a:rPr lang="en-US" sz="16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Residential (Row Housing and apartments) </a:t>
                      </a:r>
                      <a:endParaRPr lang="en-US" sz="1600" b="0" i="0" u="none" strike="noStrike" cap="none" spc="0" dirty="0">
                        <a:solidFill>
                          <a:schemeClr val="tx1">
                            <a:lumMod val="75000"/>
                            <a:lumOff val="25000"/>
                          </a:schemeClr>
                        </a:solidFill>
                        <a:effectLst/>
                        <a:latin typeface="Arial" panose="020B0604020202020204" pitchFamily="34" charset="0"/>
                      </a:endParaRPr>
                    </a:p>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Apartments (vertical development/ apartments not more than 15% of scheme area)</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Not more than 55%</a:t>
                      </a:r>
                      <a:endParaRPr lang="en-US" sz="1600" b="0"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161199585"/>
                  </a:ext>
                </a:extLst>
              </a:tr>
              <a:tr h="519158">
                <a:tc>
                  <a:txBody>
                    <a:bodyPr/>
                    <a:lstStyle/>
                    <a:p>
                      <a:pPr marL="347472" marR="0" indent="-347472" algn="l" rtl="0" fontAlgn="t">
                        <a:lnSpc>
                          <a:spcPct val="107000"/>
                        </a:lnSpc>
                        <a:spcBef>
                          <a:spcPts val="0"/>
                        </a:spcBef>
                        <a:spcAft>
                          <a:spcPts val="800"/>
                        </a:spcAft>
                        <a:buClrTx/>
                        <a:buSzPts val="900"/>
                        <a:buFont typeface="+mj-lt"/>
                        <a:buAutoNum type="arabicPeriod"/>
                      </a:pPr>
                      <a:r>
                        <a:rPr lang="en-US" sz="16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Open/Green Spaces/Parks</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Not less than 10%</a:t>
                      </a:r>
                      <a:endParaRPr lang="en-US" sz="1600" b="0"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977777309"/>
                  </a:ext>
                </a:extLst>
              </a:tr>
              <a:tr h="519158">
                <a:tc>
                  <a:txBody>
                    <a:bodyPr/>
                    <a:lstStyle/>
                    <a:p>
                      <a:pPr marL="347472" marR="0" indent="-347472" algn="l" rtl="0" fontAlgn="t">
                        <a:lnSpc>
                          <a:spcPct val="107000"/>
                        </a:lnSpc>
                        <a:spcBef>
                          <a:spcPts val="0"/>
                        </a:spcBef>
                        <a:spcAft>
                          <a:spcPts val="800"/>
                        </a:spcAft>
                        <a:buClrTx/>
                        <a:buSzPts val="900"/>
                        <a:buFont typeface="+mj-lt"/>
                        <a:buAutoNum type="arabicPeriod" startAt="3"/>
                      </a:pPr>
                      <a:r>
                        <a:rPr lang="en-US" sz="16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Roads/Streets</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Not less than 23%</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55680793"/>
                  </a:ext>
                </a:extLst>
              </a:tr>
              <a:tr h="519158">
                <a:tc>
                  <a:txBody>
                    <a:bodyPr/>
                    <a:lstStyle/>
                    <a:p>
                      <a:pPr marL="347472" marR="0" indent="-347472" algn="l" rtl="0" fontAlgn="t">
                        <a:lnSpc>
                          <a:spcPct val="107000"/>
                        </a:lnSpc>
                        <a:spcBef>
                          <a:spcPts val="0"/>
                        </a:spcBef>
                        <a:spcAft>
                          <a:spcPts val="800"/>
                        </a:spcAft>
                        <a:buClrTx/>
                        <a:buSzPts val="900"/>
                        <a:buFont typeface="+mj-lt"/>
                        <a:buAutoNum type="arabicPeriod" startAt="3"/>
                      </a:pPr>
                      <a:r>
                        <a:rPr lang="en-US" sz="16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Graveyards</a:t>
                      </a:r>
                      <a:endParaRPr lang="en-US" sz="1600" b="0"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Not less than 2%</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675104572"/>
                  </a:ext>
                </a:extLst>
              </a:tr>
              <a:tr h="519158">
                <a:tc>
                  <a:txBody>
                    <a:bodyPr/>
                    <a:lstStyle/>
                    <a:p>
                      <a:pPr marL="347472" marR="0" indent="-347472" algn="l" rtl="0" fontAlgn="t">
                        <a:lnSpc>
                          <a:spcPct val="107000"/>
                        </a:lnSpc>
                        <a:spcBef>
                          <a:spcPts val="0"/>
                        </a:spcBef>
                        <a:spcAft>
                          <a:spcPts val="800"/>
                        </a:spcAft>
                        <a:buClrTx/>
                        <a:buSzPts val="900"/>
                        <a:buFont typeface="+mj-lt"/>
                        <a:buAutoNum type="arabicPeriod" startAt="3"/>
                      </a:pPr>
                      <a:r>
                        <a:rPr lang="en-US" sz="16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Commercial</a:t>
                      </a:r>
                      <a:endParaRPr lang="en-US" sz="1600" b="0"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Not more than 5%</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204902171"/>
                  </a:ext>
                </a:extLst>
              </a:tr>
              <a:tr h="1273825">
                <a:tc>
                  <a:txBody>
                    <a:bodyPr/>
                    <a:lstStyle/>
                    <a:p>
                      <a:pPr marL="347472" marR="0" indent="-347472" algn="l" rtl="0" fontAlgn="t">
                        <a:lnSpc>
                          <a:spcPct val="107000"/>
                        </a:lnSpc>
                        <a:spcBef>
                          <a:spcPts val="0"/>
                        </a:spcBef>
                        <a:spcAft>
                          <a:spcPts val="800"/>
                        </a:spcAft>
                        <a:buClrTx/>
                        <a:buSzPts val="900"/>
                        <a:buFont typeface="+mj-lt"/>
                        <a:buAutoNum type="arabicPeriod" startAt="3"/>
                      </a:pPr>
                      <a:r>
                        <a:rPr lang="en-US" sz="1600" b="1"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600" b="1"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A Public building like school, Masjid,</a:t>
                      </a:r>
                      <a:endParaRPr lang="en-US" sz="1600" b="0" i="0" u="none" strike="noStrike" cap="none" spc="0">
                        <a:solidFill>
                          <a:schemeClr val="tx1">
                            <a:lumMod val="75000"/>
                            <a:lumOff val="25000"/>
                          </a:schemeClr>
                        </a:solidFill>
                        <a:effectLst/>
                        <a:latin typeface="Arial" panose="020B0604020202020204" pitchFamily="34" charset="0"/>
                      </a:endParaRPr>
                    </a:p>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dispensary, hospital, community</a:t>
                      </a:r>
                      <a:endParaRPr lang="en-US" sz="1600" b="0" i="0" u="none" strike="noStrike" cap="none" spc="0">
                        <a:solidFill>
                          <a:schemeClr val="tx1">
                            <a:lumMod val="75000"/>
                            <a:lumOff val="25000"/>
                          </a:schemeClr>
                        </a:solidFill>
                        <a:effectLst/>
                        <a:latin typeface="Arial" panose="020B0604020202020204" pitchFamily="34" charset="0"/>
                      </a:endParaRPr>
                    </a:p>
                    <a:p>
                      <a:pPr marL="0" marR="0" algn="l" fontAlgn="t">
                        <a:lnSpc>
                          <a:spcPct val="107000"/>
                        </a:lnSpc>
                        <a:spcBef>
                          <a:spcPts val="0"/>
                        </a:spcBef>
                        <a:spcAft>
                          <a:spcPts val="800"/>
                        </a:spcAft>
                      </a:pPr>
                      <a:r>
                        <a:rPr lang="en-US" sz="1600" b="0" i="0" u="none" strike="noStrike" cap="none" spc="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center, post office, etc.</a:t>
                      </a:r>
                      <a:endParaRPr lang="en-US" sz="1600" b="0" i="0" u="none" strike="noStrike" cap="none" spc="0">
                        <a:solidFill>
                          <a:schemeClr val="tx1">
                            <a:lumMod val="75000"/>
                            <a:lumOff val="25000"/>
                          </a:schemeClr>
                        </a:solidFill>
                        <a:effectLst/>
                        <a:latin typeface="Arial" panose="020B0604020202020204" pitchFamily="34" charset="0"/>
                      </a:endParaRPr>
                    </a:p>
                  </a:txBody>
                  <a:tcPr marL="220073" marR="165055" marT="110036" marB="110036">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l" fontAlgn="t">
                        <a:lnSpc>
                          <a:spcPct val="107000"/>
                        </a:lnSpc>
                        <a:spcBef>
                          <a:spcPts val="0"/>
                        </a:spcBef>
                        <a:spcAft>
                          <a:spcPts val="800"/>
                        </a:spcAft>
                      </a:pPr>
                      <a:r>
                        <a:rPr lang="en-US" sz="1600" b="0" i="0" u="none" strike="noStrike" cap="none" spc="0" dirty="0">
                          <a:solidFill>
                            <a:schemeClr val="tx1">
                              <a:lumMod val="75000"/>
                              <a:lumOff val="25000"/>
                            </a:schemeClr>
                          </a:solidFill>
                          <a:effectLst/>
                          <a:latin typeface="Calibri" panose="020F0502020204030204" pitchFamily="34" charset="0"/>
                          <a:ea typeface="Times New Roman" panose="02020603050405020304" pitchFamily="18" charset="0"/>
                          <a:cs typeface="Arial" panose="020B0604020202020204" pitchFamily="34" charset="0"/>
                        </a:rPr>
                        <a:t>not less than 5%</a:t>
                      </a:r>
                      <a:endParaRPr lang="en-US" sz="1600" b="0" i="0" u="none" strike="noStrike" cap="none" spc="0" dirty="0">
                        <a:solidFill>
                          <a:schemeClr val="tx1">
                            <a:lumMod val="75000"/>
                            <a:lumOff val="25000"/>
                          </a:schemeClr>
                        </a:solidFill>
                        <a:effectLst/>
                        <a:latin typeface="Arial" panose="020B0604020202020204" pitchFamily="34" charset="0"/>
                      </a:endParaRPr>
                    </a:p>
                  </a:txBody>
                  <a:tcPr marL="220073" marR="165055" marT="110036" marB="11003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55099245"/>
                  </a:ext>
                </a:extLst>
              </a:tr>
            </a:tbl>
          </a:graphicData>
        </a:graphic>
      </p:graphicFrame>
    </p:spTree>
    <p:extLst>
      <p:ext uri="{BB962C8B-B14F-4D97-AF65-F5344CB8AC3E}">
        <p14:creationId xmlns:p14="http://schemas.microsoft.com/office/powerpoint/2010/main" val="40328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3944</TotalTime>
  <Words>1244</Words>
  <Application>Microsoft Office PowerPoint</Application>
  <PresentationFormat>Widescreen</PresentationFormat>
  <Paragraphs>164</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Paradox of Housing Societies in Islamabad</vt:lpstr>
      <vt:lpstr>Why this study!</vt:lpstr>
      <vt:lpstr>PowerPoint Presentation</vt:lpstr>
      <vt:lpstr>Statutory Framework</vt:lpstr>
      <vt:lpstr>Regulatory Regime</vt:lpstr>
      <vt:lpstr>Regulatory Regime</vt:lpstr>
      <vt:lpstr>Revised Modalities and Procedures for Private Housing Societies in Islamabad</vt:lpstr>
      <vt:lpstr>Revised Modalities and Procedures for Private Housing Societies in Islamabad (Continued)</vt:lpstr>
      <vt:lpstr>PowerPoint Presentation</vt:lpstr>
      <vt:lpstr>Approval time</vt:lpstr>
      <vt:lpstr>PowerPoint Presentation</vt:lpstr>
      <vt:lpstr>PowerPoint Presentation</vt:lpstr>
      <vt:lpstr>Main Findings</vt:lpstr>
      <vt:lpstr>Why is illegality so pervasive?</vt:lpstr>
      <vt:lpstr>Audit of the Housing Department</vt:lpstr>
      <vt:lpstr>Structural Issues</vt:lpstr>
      <vt:lpstr>Performance Issues</vt:lpstr>
      <vt:lpstr>Weak internal audit system </vt:lpstr>
      <vt:lpstr>PowerPoint Presentation</vt:lpstr>
      <vt:lpstr>PowerPoint Presentation</vt:lpstr>
      <vt:lpstr>Accountant General of Pakistan</vt:lpstr>
      <vt:lpstr>Chief Justice Islamabad High Court.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Housing Societies in Islamabad</dc:title>
  <dc:creator>Lubna Hasan</dc:creator>
  <cp:lastModifiedBy>Lubna Hasan</cp:lastModifiedBy>
  <cp:revision>4</cp:revision>
  <dcterms:created xsi:type="dcterms:W3CDTF">2021-05-06T12:04:16Z</dcterms:created>
  <dcterms:modified xsi:type="dcterms:W3CDTF">2021-09-15T09:00:58Z</dcterms:modified>
</cp:coreProperties>
</file>